
<file path=[Content_Types].xml><?xml version="1.0" encoding="utf-8"?>
<Types xmlns="http://schemas.openxmlformats.org/package/2006/content-types">
  <Default Extension="jpeg" ContentType="image/jpeg"/>
  <Default Extension="JPG" ContentType="image/.jpg"/>
  <Default Extension="png" ContentType="image/png"/>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media/image19.svg" ContentType="image/svg+xml"/>
  <Override PartName="/ppt/media/image2.svg" ContentType="image/svg+xml"/>
  <Override PartName="/ppt/media/image21.svg" ContentType="image/svg+xml"/>
  <Override PartName="/ppt/media/image4.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4"/>
  </p:notesMasterIdLst>
  <p:sldIdLst>
    <p:sldId id="275" r:id="rId3"/>
    <p:sldId id="315" r:id="rId5"/>
    <p:sldId id="299" r:id="rId6"/>
    <p:sldId id="328" r:id="rId7"/>
    <p:sldId id="335" r:id="rId8"/>
    <p:sldId id="336" r:id="rId9"/>
    <p:sldId id="363" r:id="rId10"/>
    <p:sldId id="323" r:id="rId11"/>
    <p:sldId id="329" r:id="rId12"/>
    <p:sldId id="324" r:id="rId13"/>
    <p:sldId id="343" r:id="rId14"/>
    <p:sldId id="344" r:id="rId15"/>
    <p:sldId id="346" r:id="rId16"/>
    <p:sldId id="345" r:id="rId17"/>
    <p:sldId id="347" r:id="rId18"/>
    <p:sldId id="365" r:id="rId19"/>
    <p:sldId id="325" r:id="rId20"/>
    <p:sldId id="348" r:id="rId21"/>
    <p:sldId id="349" r:id="rId22"/>
    <p:sldId id="350" r:id="rId23"/>
    <p:sldId id="362" r:id="rId24"/>
    <p:sldId id="326" r:id="rId25"/>
    <p:sldId id="356" r:id="rId26"/>
    <p:sldId id="366" r:id="rId27"/>
    <p:sldId id="351" r:id="rId28"/>
    <p:sldId id="353" r:id="rId29"/>
    <p:sldId id="367" r:id="rId30"/>
    <p:sldId id="322" r:id="rId31"/>
  </p:sldIdLst>
  <p:sldSz cx="12192000" cy="6858000"/>
  <p:notesSz cx="6858000" cy="9144000"/>
  <p:embeddedFontLst>
    <p:embeddedFont>
      <p:font typeface="微软雅黑" panose="020B0503020204020204" pitchFamily="34" charset="-122"/>
      <p:regular r:id="rId35"/>
    </p:embeddedFont>
    <p:embeddedFont>
      <p:font typeface="等线" panose="02010600030101010101" charset="-122"/>
      <p:regular r:id="rId36"/>
    </p:embeddedFont>
    <p:embeddedFont>
      <p:font typeface="等线 Light" panose="02010600030101010101" charset="-122"/>
      <p:regular r:id="rId37"/>
    </p:embeddedFont>
  </p:embeddedFontLst>
  <p:custDataLst>
    <p:tags r:id="rId38"/>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52" userDrawn="1">
          <p15:clr>
            <a:srgbClr val="A4A3A4"/>
          </p15:clr>
        </p15:guide>
        <p15:guide id="2" pos="3881"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showGuides="1">
      <p:cViewPr varScale="1">
        <p:scale>
          <a:sx n="96" d="100"/>
          <a:sy n="96" d="100"/>
        </p:scale>
        <p:origin x="560" y="52"/>
      </p:cViewPr>
      <p:guideLst>
        <p:guide orient="horz" pos="2152"/>
        <p:guide pos="3881"/>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8" Type="http://schemas.openxmlformats.org/officeDocument/2006/relationships/tags" Target="tags/tag26.xml"/><Relationship Id="rId37" Type="http://schemas.openxmlformats.org/officeDocument/2006/relationships/font" Target="fonts/font3.fntdata"/><Relationship Id="rId36" Type="http://schemas.openxmlformats.org/officeDocument/2006/relationships/font" Target="fonts/font2.fntdata"/><Relationship Id="rId35" Type="http://schemas.openxmlformats.org/officeDocument/2006/relationships/font" Target="fonts/font1.fntdata"/><Relationship Id="rId34" Type="http://schemas.openxmlformats.org/officeDocument/2006/relationships/tableStyles" Target="tableStyles.xml"/><Relationship Id="rId33" Type="http://schemas.openxmlformats.org/officeDocument/2006/relationships/viewProps" Target="viewProps.xml"/><Relationship Id="rId32" Type="http://schemas.openxmlformats.org/officeDocument/2006/relationships/presProps" Target="presProps.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75026EB-4058-4BC7-8426-D7194AF02EC7}"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29B6501-1FA3-4C81-8BF3-01BFF0E331F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8310FD2-7342-4681-882A-4B6560D700F0}"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8310FD2-7342-4681-882A-4B6560D700F0}"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2DE362B0-12AC-4085-87E0-7E16945EABF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4DAA87C-ACA7-499A-A6CC-A785EF5340BD}"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2DE362B0-12AC-4085-87E0-7E16945EABF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4DAA87C-ACA7-499A-A6CC-A785EF5340BD}"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2DE362B0-12AC-4085-87E0-7E16945EABF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4DAA87C-ACA7-499A-A6CC-A785EF5340BD}"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2DE362B0-12AC-4085-87E0-7E16945EABF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4DAA87C-ACA7-499A-A6CC-A785EF5340BD}"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2DE362B0-12AC-4085-87E0-7E16945EABF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4DAA87C-ACA7-499A-A6CC-A785EF5340BD}"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2DE362B0-12AC-4085-87E0-7E16945EABF7}"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4DAA87C-ACA7-499A-A6CC-A785EF5340BD}"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2DE362B0-12AC-4085-87E0-7E16945EABF7}"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E4DAA87C-ACA7-499A-A6CC-A785EF5340BD}"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2DE362B0-12AC-4085-87E0-7E16945EABF7}"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4DAA87C-ACA7-499A-A6CC-A785EF5340BD}"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DE362B0-12AC-4085-87E0-7E16945EABF7}"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E4DAA87C-ACA7-499A-A6CC-A785EF5340BD}"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2DE362B0-12AC-4085-87E0-7E16945EABF7}"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4DAA87C-ACA7-499A-A6CC-A785EF5340BD}"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2DE362B0-12AC-4085-87E0-7E16945EABF7}"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4DAA87C-ACA7-499A-A6CC-A785EF5340BD}"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DE362B0-12AC-4085-87E0-7E16945EABF7}"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4DAA87C-ACA7-499A-A6CC-A785EF5340BD}"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slideLayout" Target="../slideLayouts/slideLayout7.xml"/><Relationship Id="rId4" Type="http://schemas.openxmlformats.org/officeDocument/2006/relationships/image" Target="../media/image4.svg"/><Relationship Id="rId3" Type="http://schemas.openxmlformats.org/officeDocument/2006/relationships/image" Target="../media/image3.png"/><Relationship Id="rId2" Type="http://schemas.openxmlformats.org/officeDocument/2006/relationships/image" Target="../media/image2.sv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svg"/><Relationship Id="rId1"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9.GIF"/><Relationship Id="rId1" Type="http://schemas.openxmlformats.org/officeDocument/2006/relationships/image" Target="../media/image1.png"/></Relationships>
</file>

<file path=ppt/slides/_rels/slide12.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1.GIF"/><Relationship Id="rId2" Type="http://schemas.openxmlformats.org/officeDocument/2006/relationships/image" Target="../media/image10.GIF"/><Relationship Id="rId1" Type="http://schemas.openxmlformats.org/officeDocument/2006/relationships/image" Target="../media/image1.png"/></Relationships>
</file>

<file path=ppt/slides/_rels/slide13.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3.GIF"/><Relationship Id="rId2" Type="http://schemas.openxmlformats.org/officeDocument/2006/relationships/image" Target="../media/image12.GIF"/><Relationship Id="rId1" Type="http://schemas.openxmlformats.org/officeDocument/2006/relationships/image" Target="../media/image1.png"/></Relationships>
</file>

<file path=ppt/slides/_rels/slide14.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5.GIF"/><Relationship Id="rId2" Type="http://schemas.openxmlformats.org/officeDocument/2006/relationships/image" Target="../media/image14.GIF"/><Relationship Id="rId1" Type="http://schemas.openxmlformats.org/officeDocument/2006/relationships/image" Target="../media/image1.png"/></Relationships>
</file>

<file path=ppt/slides/_rels/slide15.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image" Target="../media/image1.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8.png"/><Relationship Id="rId1" Type="http://schemas.openxmlformats.org/officeDocument/2006/relationships/image" Target="../media/image1.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2.xml.rels><?xml version="1.0" encoding="UTF-8" standalone="yes"?>
<Relationships xmlns="http://schemas.openxmlformats.org/package/2006/relationships"><Relationship Id="rId9" Type="http://schemas.openxmlformats.org/officeDocument/2006/relationships/tags" Target="../tags/tag9.xml"/><Relationship Id="rId8" Type="http://schemas.openxmlformats.org/officeDocument/2006/relationships/tags" Target="../tags/tag8.xml"/><Relationship Id="rId7" Type="http://schemas.openxmlformats.org/officeDocument/2006/relationships/tags" Target="../tags/tag7.xml"/><Relationship Id="rId6" Type="http://schemas.openxmlformats.org/officeDocument/2006/relationships/tags" Target="../tags/tag6.xml"/><Relationship Id="rId5" Type="http://schemas.openxmlformats.org/officeDocument/2006/relationships/tags" Target="../tags/tag5.xml"/><Relationship Id="rId4" Type="http://schemas.openxmlformats.org/officeDocument/2006/relationships/tags" Target="../tags/tag4.xml"/><Relationship Id="rId3" Type="http://schemas.openxmlformats.org/officeDocument/2006/relationships/tags" Target="../tags/tag3.xml"/><Relationship Id="rId28" Type="http://schemas.openxmlformats.org/officeDocument/2006/relationships/slideLayout" Target="../slideLayouts/slideLayout7.xml"/><Relationship Id="rId27" Type="http://schemas.openxmlformats.org/officeDocument/2006/relationships/tags" Target="../tags/tag25.xml"/><Relationship Id="rId26" Type="http://schemas.openxmlformats.org/officeDocument/2006/relationships/tags" Target="../tags/tag24.xml"/><Relationship Id="rId25" Type="http://schemas.openxmlformats.org/officeDocument/2006/relationships/tags" Target="../tags/tag23.xml"/><Relationship Id="rId24" Type="http://schemas.openxmlformats.org/officeDocument/2006/relationships/tags" Target="../tags/tag22.xml"/><Relationship Id="rId23" Type="http://schemas.openxmlformats.org/officeDocument/2006/relationships/tags" Target="../tags/tag21.xml"/><Relationship Id="rId22" Type="http://schemas.openxmlformats.org/officeDocument/2006/relationships/image" Target="../media/image2.svg"/><Relationship Id="rId21" Type="http://schemas.openxmlformats.org/officeDocument/2006/relationships/image" Target="../media/image1.png"/><Relationship Id="rId20" Type="http://schemas.openxmlformats.org/officeDocument/2006/relationships/tags" Target="../tags/tag20.xml"/><Relationship Id="rId2" Type="http://schemas.openxmlformats.org/officeDocument/2006/relationships/tags" Target="../tags/tag2.xml"/><Relationship Id="rId19" Type="http://schemas.openxmlformats.org/officeDocument/2006/relationships/tags" Target="../tags/tag19.xml"/><Relationship Id="rId18" Type="http://schemas.openxmlformats.org/officeDocument/2006/relationships/tags" Target="../tags/tag18.xml"/><Relationship Id="rId17" Type="http://schemas.openxmlformats.org/officeDocument/2006/relationships/tags" Target="../tags/tag17.xml"/><Relationship Id="rId16" Type="http://schemas.openxmlformats.org/officeDocument/2006/relationships/tags" Target="../tags/tag16.xml"/><Relationship Id="rId15" Type="http://schemas.openxmlformats.org/officeDocument/2006/relationships/tags" Target="../tags/tag15.xml"/><Relationship Id="rId14" Type="http://schemas.openxmlformats.org/officeDocument/2006/relationships/tags" Target="../tags/tag14.xml"/><Relationship Id="rId13" Type="http://schemas.openxmlformats.org/officeDocument/2006/relationships/tags" Target="../tags/tag13.xml"/><Relationship Id="rId12" Type="http://schemas.openxmlformats.org/officeDocument/2006/relationships/tags" Target="../tags/tag12.xml"/><Relationship Id="rId11" Type="http://schemas.openxmlformats.org/officeDocument/2006/relationships/tags" Target="../tags/tag11.xml"/><Relationship Id="rId10" Type="http://schemas.openxmlformats.org/officeDocument/2006/relationships/tags" Target="../tags/tag10.xml"/><Relationship Id="rId1" Type="http://schemas.openxmlformats.org/officeDocument/2006/relationships/tags" Target="../tags/tag1.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28.xml.rels><?xml version="1.0" encoding="UTF-8" standalone="yes"?>
<Relationships xmlns="http://schemas.openxmlformats.org/package/2006/relationships"><Relationship Id="rId6" Type="http://schemas.openxmlformats.org/officeDocument/2006/relationships/notesSlide" Target="../notesSlides/notesSlide2.xml"/><Relationship Id="rId5" Type="http://schemas.openxmlformats.org/officeDocument/2006/relationships/slideLayout" Target="../slideLayouts/slideLayout7.xml"/><Relationship Id="rId4" Type="http://schemas.openxmlformats.org/officeDocument/2006/relationships/image" Target="../media/image21.svg"/><Relationship Id="rId3" Type="http://schemas.openxmlformats.org/officeDocument/2006/relationships/image" Target="../media/image20.png"/><Relationship Id="rId2" Type="http://schemas.openxmlformats.org/officeDocument/2006/relationships/image" Target="../media/image19.svg"/><Relationship Id="rId1" Type="http://schemas.openxmlformats.org/officeDocument/2006/relationships/image" Target="../media/image18.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svg"/><Relationship Id="rId1"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svg"/><Relationship Id="rId1" Type="http://schemas.openxmlformats.org/officeDocument/2006/relationships/image" Target="../media/image1.png"/></Relationships>
</file>

<file path=ppt/slides/_rels/slide5.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2.svg"/><Relationship Id="rId1"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svg"/><Relationship Id="rId1"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svg"/><Relationship Id="rId1"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svg"/><Relationship Id="rId1"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svg"/><Relationship Id="rId1"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0"/>
            <a:ext cx="12192000" cy="4919241"/>
          </a:xfrm>
          <a:prstGeom prst="rect">
            <a:avLst/>
          </a:prstGeom>
          <a:solidFill>
            <a:srgbClr val="3843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Sitka Text"/>
              <a:ea typeface="微软雅黑 Light" panose="020B0502040204020203" charset="-122"/>
              <a:cs typeface="+mn-cs"/>
            </a:endParaRPr>
          </a:p>
        </p:txBody>
      </p:sp>
      <p:sp>
        <p:nvSpPr>
          <p:cNvPr id="2" name="文本框 1"/>
          <p:cNvSpPr txBox="1"/>
          <p:nvPr/>
        </p:nvSpPr>
        <p:spPr>
          <a:xfrm>
            <a:off x="882503" y="2275367"/>
            <a:ext cx="4713623" cy="1015663"/>
          </a:xfrm>
          <a:prstGeom prst="rect">
            <a:avLst/>
          </a:prstGeom>
          <a:noFill/>
        </p:spPr>
        <p:txBody>
          <a:bodyPr wrap="square" rtlCol="0">
            <a:spAutoFit/>
          </a:bodyPr>
          <a:lstStyle/>
          <a:p>
            <a:r>
              <a:rPr lang="en-US" altLang="zh-CN" sz="6000" b="1" dirty="0">
                <a:solidFill>
                  <a:schemeClr val="bg1"/>
                </a:solidFill>
                <a:latin typeface="Novecento wide Bold" panose="00000805000000000000" pitchFamily="50" charset="0"/>
                <a:ea typeface="思源黑体 Medium" panose="020B0600000000000000" pitchFamily="34" charset="-122"/>
              </a:rPr>
              <a:t>QG STUDIO</a:t>
            </a:r>
            <a:endParaRPr lang="zh-CN" altLang="en-US" sz="6000" b="1" dirty="0">
              <a:solidFill>
                <a:schemeClr val="bg1"/>
              </a:solidFill>
              <a:latin typeface="Novecento wide Bold" panose="00000805000000000000" pitchFamily="50" charset="0"/>
              <a:ea typeface="思源黑体 Medium" panose="020B0600000000000000" pitchFamily="34" charset="-122"/>
            </a:endParaRPr>
          </a:p>
        </p:txBody>
      </p:sp>
      <p:sp>
        <p:nvSpPr>
          <p:cNvPr id="8" name="文本框 7"/>
          <p:cNvSpPr txBox="1"/>
          <p:nvPr/>
        </p:nvSpPr>
        <p:spPr>
          <a:xfrm>
            <a:off x="983848" y="5456348"/>
            <a:ext cx="2785729" cy="460375"/>
          </a:xfrm>
          <a:prstGeom prst="rect">
            <a:avLst/>
          </a:prstGeom>
          <a:noFill/>
        </p:spPr>
        <p:txBody>
          <a:bodyPr wrap="square" rtlCol="0">
            <a:spAutoFit/>
          </a:bodyPr>
          <a:lstStyle/>
          <a:p>
            <a:r>
              <a:rPr lang="zh-CN" altLang="en-US" sz="2400" dirty="0">
                <a:solidFill>
                  <a:schemeClr val="bg2">
                    <a:lumMod val="50000"/>
                  </a:schemeClr>
                </a:solidFill>
                <a:latin typeface="微软雅黑" panose="020B0503020204020204" pitchFamily="34" charset="-122"/>
                <a:ea typeface="微软雅黑" panose="020B0503020204020204" pitchFamily="34" charset="-122"/>
              </a:rPr>
              <a:t>汇报人：林熙然</a:t>
            </a:r>
            <a:endParaRPr lang="zh-CN" altLang="en-US" sz="2400" dirty="0">
              <a:solidFill>
                <a:schemeClr val="bg2">
                  <a:lumMod val="50000"/>
                </a:schemeClr>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983847" y="5926209"/>
            <a:ext cx="4125432" cy="460375"/>
          </a:xfrm>
          <a:prstGeom prst="rect">
            <a:avLst/>
          </a:prstGeom>
          <a:noFill/>
        </p:spPr>
        <p:txBody>
          <a:bodyPr wrap="square" rtlCol="0">
            <a:spAutoFit/>
          </a:bodyPr>
          <a:lstStyle/>
          <a:p>
            <a:r>
              <a:rPr lang="zh-CN" altLang="en-US" sz="2400" dirty="0">
                <a:solidFill>
                  <a:schemeClr val="bg2">
                    <a:lumMod val="50000"/>
                  </a:schemeClr>
                </a:solidFill>
                <a:latin typeface="微软雅黑" panose="020B0503020204020204" pitchFamily="34" charset="-122"/>
                <a:ea typeface="微软雅黑" panose="020B0503020204020204" pitchFamily="34" charset="-122"/>
              </a:rPr>
              <a:t>汇报时间：</a:t>
            </a:r>
            <a:r>
              <a:rPr lang="en-US" altLang="zh-CN" sz="2400" dirty="0">
                <a:solidFill>
                  <a:schemeClr val="bg2">
                    <a:lumMod val="50000"/>
                  </a:schemeClr>
                </a:solidFill>
                <a:latin typeface="微软雅黑" panose="020B0503020204020204" pitchFamily="34" charset="-122"/>
                <a:ea typeface="微软雅黑" panose="020B0503020204020204" pitchFamily="34" charset="-122"/>
              </a:rPr>
              <a:t>2024</a:t>
            </a:r>
            <a:r>
              <a:rPr lang="zh-CN" altLang="en-US" sz="2400" dirty="0">
                <a:solidFill>
                  <a:schemeClr val="bg2">
                    <a:lumMod val="50000"/>
                  </a:schemeClr>
                </a:solidFill>
                <a:latin typeface="微软雅黑" panose="020B0503020204020204" pitchFamily="34" charset="-122"/>
                <a:ea typeface="微软雅黑" panose="020B0503020204020204" pitchFamily="34" charset="-122"/>
              </a:rPr>
              <a:t>年</a:t>
            </a:r>
            <a:r>
              <a:rPr lang="en-US" altLang="zh-CN" sz="2400" dirty="0">
                <a:solidFill>
                  <a:schemeClr val="bg2">
                    <a:lumMod val="50000"/>
                  </a:schemeClr>
                </a:solidFill>
                <a:latin typeface="微软雅黑" panose="020B0503020204020204" pitchFamily="34" charset="-122"/>
                <a:ea typeface="微软雅黑" panose="020B0503020204020204" pitchFamily="34" charset="-122"/>
              </a:rPr>
              <a:t>4</a:t>
            </a:r>
            <a:r>
              <a:rPr lang="zh-CN" altLang="en-US" sz="2400" dirty="0">
                <a:solidFill>
                  <a:schemeClr val="bg2">
                    <a:lumMod val="50000"/>
                  </a:schemeClr>
                </a:solidFill>
                <a:latin typeface="微软雅黑" panose="020B0503020204020204" pitchFamily="34" charset="-122"/>
                <a:ea typeface="微软雅黑" panose="020B0503020204020204" pitchFamily="34" charset="-122"/>
              </a:rPr>
              <a:t>月</a:t>
            </a:r>
            <a:r>
              <a:rPr lang="en-US" altLang="zh-CN" sz="2400" dirty="0">
                <a:solidFill>
                  <a:schemeClr val="bg2">
                    <a:lumMod val="50000"/>
                  </a:schemeClr>
                </a:solidFill>
                <a:latin typeface="微软雅黑" panose="020B0503020204020204" pitchFamily="34" charset="-122"/>
                <a:ea typeface="微软雅黑" panose="020B0503020204020204" pitchFamily="34" charset="-122"/>
              </a:rPr>
              <a:t>28</a:t>
            </a:r>
            <a:r>
              <a:rPr lang="zh-CN" altLang="en-US" sz="2400" dirty="0">
                <a:solidFill>
                  <a:schemeClr val="bg2">
                    <a:lumMod val="50000"/>
                  </a:schemeClr>
                </a:solidFill>
                <a:latin typeface="微软雅黑" panose="020B0503020204020204" pitchFamily="34" charset="-122"/>
                <a:ea typeface="微软雅黑" panose="020B0503020204020204" pitchFamily="34" charset="-122"/>
              </a:rPr>
              <a:t>日</a:t>
            </a:r>
            <a:endParaRPr lang="zh-CN" altLang="en-US" sz="2400" dirty="0">
              <a:solidFill>
                <a:schemeClr val="bg2">
                  <a:lumMod val="50000"/>
                </a:schemeClr>
              </a:solidFill>
              <a:latin typeface="微软雅黑" panose="020B0503020204020204" pitchFamily="34" charset="-122"/>
              <a:ea typeface="微软雅黑" panose="020B0503020204020204" pitchFamily="34" charset="-122"/>
            </a:endParaRPr>
          </a:p>
        </p:txBody>
      </p:sp>
      <p:pic>
        <p:nvPicPr>
          <p:cNvPr id="10" name="图形 9"/>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a:off x="3887748" y="-2526731"/>
            <a:ext cx="10224035" cy="10548612"/>
          </a:xfrm>
          <a:prstGeom prst="rect">
            <a:avLst/>
          </a:prstGeom>
        </p:spPr>
      </p:pic>
      <p:cxnSp>
        <p:nvCxnSpPr>
          <p:cNvPr id="5" name="直接连接符 4"/>
          <p:cNvCxnSpPr/>
          <p:nvPr/>
        </p:nvCxnSpPr>
        <p:spPr>
          <a:xfrm>
            <a:off x="882504" y="2448889"/>
            <a:ext cx="0" cy="1271016"/>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794144" y="3423982"/>
            <a:ext cx="176720" cy="18706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形 10"/>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129863" y="5429921"/>
            <a:ext cx="938469" cy="968263"/>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1189667" y="-1707853"/>
            <a:ext cx="7933859" cy="9628196"/>
            <a:chOff x="-1189667" y="-1707853"/>
            <a:chExt cx="7933859" cy="9628196"/>
          </a:xfrm>
        </p:grpSpPr>
        <p:sp>
          <p:nvSpPr>
            <p:cNvPr id="7" name="椭圆 6"/>
            <p:cNvSpPr/>
            <p:nvPr/>
          </p:nvSpPr>
          <p:spPr>
            <a:xfrm>
              <a:off x="-142000" y="796672"/>
              <a:ext cx="5392402" cy="5392401"/>
            </a:xfrm>
            <a:prstGeom prst="ellipse">
              <a:avLst/>
            </a:prstGeom>
            <a:noFill/>
            <a:ln w="6350">
              <a:solidFill>
                <a:schemeClr val="accent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1189667" y="-250994"/>
              <a:ext cx="7487735" cy="7487734"/>
            </a:xfrm>
            <a:prstGeom prst="ellipse">
              <a:avLst/>
            </a:prstGeom>
            <a:noFill/>
            <a:ln w="6350">
              <a:solidFill>
                <a:schemeClr val="accent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100010" y="1110117"/>
              <a:ext cx="6810228" cy="6810226"/>
            </a:xfrm>
            <a:prstGeom prst="ellipse">
              <a:avLst/>
            </a:prstGeom>
            <a:noFill/>
            <a:ln w="6350">
              <a:solidFill>
                <a:schemeClr val="accent1">
                  <a:alpha val="2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椭圆 10"/>
            <p:cNvSpPr/>
            <p:nvPr/>
          </p:nvSpPr>
          <p:spPr>
            <a:xfrm>
              <a:off x="-743543" y="-1707853"/>
              <a:ext cx="7487735" cy="7487734"/>
            </a:xfrm>
            <a:prstGeom prst="ellipse">
              <a:avLst/>
            </a:prstGeom>
            <a:noFill/>
            <a:ln w="6350">
              <a:solidFill>
                <a:schemeClr val="accent1">
                  <a:alpha val="2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矩形 2"/>
          <p:cNvSpPr/>
          <p:nvPr/>
        </p:nvSpPr>
        <p:spPr>
          <a:xfrm>
            <a:off x="0" y="2011680"/>
            <a:ext cx="12192000" cy="2812868"/>
          </a:xfrm>
          <a:prstGeom prst="rect">
            <a:avLst/>
          </a:prstGeom>
          <a:solidFill>
            <a:srgbClr val="3843B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 name="椭圆 1"/>
          <p:cNvSpPr/>
          <p:nvPr/>
        </p:nvSpPr>
        <p:spPr>
          <a:xfrm>
            <a:off x="2853146" y="2461804"/>
            <a:ext cx="1912620" cy="19126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9600" dirty="0">
              <a:solidFill>
                <a:srgbClr val="3843B3"/>
              </a:solidFill>
              <a:latin typeface="Novecento wide Bold" panose="00000805000000000000" pitchFamily="50" charset="0"/>
              <a:ea typeface="思源黑体 Medium" panose="020B0600000000000000" pitchFamily="34" charset="-122"/>
            </a:endParaRPr>
          </a:p>
        </p:txBody>
      </p:sp>
      <p:sp>
        <p:nvSpPr>
          <p:cNvPr id="10" name="文本框 9"/>
          <p:cNvSpPr txBox="1"/>
          <p:nvPr/>
        </p:nvSpPr>
        <p:spPr>
          <a:xfrm>
            <a:off x="5208513" y="3077373"/>
            <a:ext cx="6454399" cy="829945"/>
          </a:xfrm>
          <a:prstGeom prst="rect">
            <a:avLst/>
          </a:prstGeom>
          <a:noFill/>
        </p:spPr>
        <p:txBody>
          <a:bodyPr wrap="square" rtlCol="0">
            <a:spAutoFit/>
          </a:bodyPr>
          <a:lstStyle/>
          <a:p>
            <a:r>
              <a:rPr lang="zh-CN" altLang="en-US" sz="4800" b="1" dirty="0">
                <a:solidFill>
                  <a:schemeClr val="bg1"/>
                </a:solidFill>
                <a:latin typeface="微软雅黑" panose="020B0503020204020204" pitchFamily="34" charset="-122"/>
                <a:ea typeface="微软雅黑" panose="020B0503020204020204" pitchFamily="34" charset="-122"/>
              </a:rPr>
              <a:t>项目亮点</a:t>
            </a:r>
            <a:endParaRPr lang="zh-CN" altLang="en-US" sz="4800" b="1" dirty="0">
              <a:solidFill>
                <a:schemeClr val="bg1"/>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3201861" y="2243292"/>
            <a:ext cx="1225759" cy="2062103"/>
          </a:xfrm>
          <a:prstGeom prst="rect">
            <a:avLst/>
          </a:prstGeom>
          <a:noFill/>
        </p:spPr>
        <p:txBody>
          <a:bodyPr wrap="square" rtlCol="0">
            <a:spAutoFit/>
          </a:bodyPr>
          <a:lstStyle/>
          <a:p>
            <a:r>
              <a:rPr lang="en-US" altLang="zh-CN" sz="12800" dirty="0">
                <a:solidFill>
                  <a:srgbClr val="3843B3"/>
                </a:solidFill>
                <a:latin typeface="Novecento wide Bold" panose="00000805000000000000" pitchFamily="50" charset="0"/>
              </a:rPr>
              <a:t>3</a:t>
            </a:r>
            <a:endParaRPr lang="zh-CN" altLang="en-US" sz="12800" dirty="0">
              <a:solidFill>
                <a:srgbClr val="3843B3"/>
              </a:solidFill>
              <a:latin typeface="Novecento wide Bold" panose="00000805000000000000" pitchFamily="50" charset="0"/>
            </a:endParaRPr>
          </a:p>
        </p:txBody>
      </p:sp>
      <p:pic>
        <p:nvPicPr>
          <p:cNvPr id="12" name="图形 11"/>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a:off x="1355507" y="2461803"/>
            <a:ext cx="1912620" cy="1973339"/>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942286" y="0"/>
            <a:ext cx="2249715" cy="6858000"/>
          </a:xfrm>
          <a:prstGeom prst="rect">
            <a:avLst/>
          </a:prstGeom>
          <a:solidFill>
            <a:srgbClr val="3843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3" name="文本框 2"/>
          <p:cNvSpPr txBox="1"/>
          <p:nvPr/>
        </p:nvSpPr>
        <p:spPr>
          <a:xfrm>
            <a:off x="1425004" y="509861"/>
            <a:ext cx="2656459" cy="460375"/>
          </a:xfrm>
          <a:prstGeom prst="rect">
            <a:avLst/>
          </a:prstGeom>
          <a:noFill/>
        </p:spPr>
        <p:txBody>
          <a:bodyPr wrap="square" rtlCol="0">
            <a:spAutoFit/>
          </a:bodyPr>
          <a:lstStyle/>
          <a:p>
            <a:r>
              <a:rPr lang="zh-CN" altLang="en-US" sz="2400" b="1" dirty="0">
                <a:solidFill>
                  <a:schemeClr val="bg2">
                    <a:lumMod val="25000"/>
                  </a:schemeClr>
                </a:solidFill>
                <a:latin typeface="微软雅黑" panose="020B0503020204020204" pitchFamily="34" charset="-122"/>
                <a:ea typeface="微软雅黑" panose="020B0503020204020204" pitchFamily="34" charset="-122"/>
              </a:rPr>
              <a:t>项目亮点</a:t>
            </a:r>
            <a:endParaRPr lang="zh-CN" altLang="en-US" sz="2400" b="1" dirty="0">
              <a:solidFill>
                <a:schemeClr val="bg2">
                  <a:lumMod val="25000"/>
                </a:schemeClr>
              </a:solidFill>
              <a:latin typeface="微软雅黑" panose="020B0503020204020204" pitchFamily="34" charset="-122"/>
              <a:ea typeface="微软雅黑" panose="020B0503020204020204" pitchFamily="34" charset="-122"/>
            </a:endParaRPr>
          </a:p>
        </p:txBody>
      </p:sp>
      <p:pic>
        <p:nvPicPr>
          <p:cNvPr id="4" name="图形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516998" y="420430"/>
            <a:ext cx="1068278" cy="1102192"/>
          </a:xfrm>
          <a:prstGeom prst="rect">
            <a:avLst/>
          </a:prstGeom>
        </p:spPr>
      </p:pic>
      <p:sp>
        <p:nvSpPr>
          <p:cNvPr id="6" name="椭圆 5"/>
          <p:cNvSpPr/>
          <p:nvPr/>
        </p:nvSpPr>
        <p:spPr>
          <a:xfrm>
            <a:off x="968457" y="577043"/>
            <a:ext cx="327299" cy="327299"/>
          </a:xfrm>
          <a:prstGeom prst="ellipse">
            <a:avLst/>
          </a:prstGeom>
          <a:solidFill>
            <a:srgbClr val="3843B3"/>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dirty="0">
              <a:latin typeface="微软雅黑" panose="020B0503020204020204" pitchFamily="34" charset="-122"/>
              <a:ea typeface="微软雅黑" panose="020B0503020204020204" pitchFamily="34" charset="-122"/>
            </a:endParaRPr>
          </a:p>
        </p:txBody>
      </p:sp>
      <p:sp>
        <p:nvSpPr>
          <p:cNvPr id="8" name="文本框 7"/>
          <p:cNvSpPr txBox="1"/>
          <p:nvPr/>
        </p:nvSpPr>
        <p:spPr>
          <a:xfrm>
            <a:off x="10152185" y="3162898"/>
            <a:ext cx="1787029" cy="460375"/>
          </a:xfrm>
          <a:prstGeom prst="rect">
            <a:avLst/>
          </a:prstGeom>
          <a:noFill/>
        </p:spPr>
        <p:txBody>
          <a:bodyPr wrap="squar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项目亮点</a:t>
            </a:r>
            <a:endParaRPr lang="zh-CN" altLang="en-US" sz="2400" dirty="0">
              <a:solidFill>
                <a:schemeClr val="bg1"/>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10152185" y="2582349"/>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功能设计</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10152673" y="2073555"/>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项目介绍</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10173628" y="3744081"/>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项目难点</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2" name="文本框 11"/>
          <p:cNvSpPr txBox="1"/>
          <p:nvPr/>
        </p:nvSpPr>
        <p:spPr>
          <a:xfrm>
            <a:off x="10173628" y="4324947"/>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心得体会</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5" name="矩形 4"/>
          <p:cNvSpPr/>
          <p:nvPr/>
        </p:nvSpPr>
        <p:spPr>
          <a:xfrm>
            <a:off x="1498790" y="1339702"/>
            <a:ext cx="1768949" cy="619727"/>
          </a:xfrm>
          <a:prstGeom prst="rect">
            <a:avLst/>
          </a:prstGeom>
          <a:effectLst>
            <a:reflection blurRad="6350" stA="52000" endA="300" endPos="35000" dir="5400000" sy="-100000" algn="bl" rotWithShape="0"/>
          </a:effectLst>
          <a:scene3d>
            <a:camera prst="isometricOffAxis2Left"/>
            <a:lightRig rig="threePt" dir="t"/>
          </a:scene3d>
          <a:sp3d>
            <a:bevelT/>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导出会议纪要</a:t>
            </a:r>
            <a:endParaRPr lang="zh-CN" altLang="en-US" dirty="0"/>
          </a:p>
        </p:txBody>
      </p:sp>
      <p:sp>
        <p:nvSpPr>
          <p:cNvPr id="13" name="矩形 12"/>
          <p:cNvSpPr/>
          <p:nvPr/>
        </p:nvSpPr>
        <p:spPr>
          <a:xfrm>
            <a:off x="1498790" y="2328895"/>
            <a:ext cx="1768949" cy="619727"/>
          </a:xfrm>
          <a:prstGeom prst="rect">
            <a:avLst/>
          </a:prstGeom>
          <a:effectLst>
            <a:reflection blurRad="6350" stA="52000" endA="300" endPos="35000" dir="5400000" sy="-100000" algn="bl" rotWithShape="0"/>
          </a:effectLst>
          <a:scene3d>
            <a:camera prst="isometricOffAxis2Left"/>
            <a:lightRig rig="threePt" dir="t"/>
          </a:scene3d>
          <a:sp3d>
            <a:bevelT/>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图片懒加载</a:t>
            </a:r>
            <a:endParaRPr lang="zh-CN" altLang="en-US" dirty="0"/>
          </a:p>
        </p:txBody>
      </p:sp>
      <p:pic>
        <p:nvPicPr>
          <p:cNvPr id="16" name="图片 15" descr="图形用户界面, 应用程序&#10;&#10;描述已自动生成"/>
          <p:cNvPicPr>
            <a:picLocks noChangeAspect="1"/>
          </p:cNvPicPr>
          <p:nvPr/>
        </p:nvPicPr>
        <p:blipFill>
          <a:blip r:embed="rId2"/>
          <a:stretch>
            <a:fillRect/>
          </a:stretch>
        </p:blipFill>
        <p:spPr>
          <a:xfrm>
            <a:off x="3548875" y="1234122"/>
            <a:ext cx="6018028" cy="342900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942286" y="0"/>
            <a:ext cx="2249715" cy="6858000"/>
          </a:xfrm>
          <a:prstGeom prst="rect">
            <a:avLst/>
          </a:prstGeom>
          <a:solidFill>
            <a:srgbClr val="3843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3" name="文本框 2"/>
          <p:cNvSpPr txBox="1"/>
          <p:nvPr/>
        </p:nvSpPr>
        <p:spPr>
          <a:xfrm>
            <a:off x="1425004" y="509861"/>
            <a:ext cx="2656459" cy="460375"/>
          </a:xfrm>
          <a:prstGeom prst="rect">
            <a:avLst/>
          </a:prstGeom>
          <a:noFill/>
        </p:spPr>
        <p:txBody>
          <a:bodyPr wrap="square" rtlCol="0">
            <a:spAutoFit/>
          </a:bodyPr>
          <a:lstStyle/>
          <a:p>
            <a:r>
              <a:rPr lang="zh-CN" altLang="en-US" sz="2400" b="1" dirty="0">
                <a:solidFill>
                  <a:schemeClr val="bg2">
                    <a:lumMod val="25000"/>
                  </a:schemeClr>
                </a:solidFill>
                <a:latin typeface="微软雅黑" panose="020B0503020204020204" pitchFamily="34" charset="-122"/>
                <a:ea typeface="微软雅黑" panose="020B0503020204020204" pitchFamily="34" charset="-122"/>
              </a:rPr>
              <a:t>项目亮点</a:t>
            </a:r>
            <a:endParaRPr lang="zh-CN" altLang="en-US" sz="2400" b="1" dirty="0">
              <a:solidFill>
                <a:schemeClr val="bg2">
                  <a:lumMod val="25000"/>
                </a:schemeClr>
              </a:solidFill>
              <a:latin typeface="微软雅黑" panose="020B0503020204020204" pitchFamily="34" charset="-122"/>
              <a:ea typeface="微软雅黑" panose="020B0503020204020204" pitchFamily="34" charset="-122"/>
            </a:endParaRPr>
          </a:p>
        </p:txBody>
      </p:sp>
      <p:pic>
        <p:nvPicPr>
          <p:cNvPr id="4" name="图形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516998" y="420430"/>
            <a:ext cx="1068278" cy="1102192"/>
          </a:xfrm>
          <a:prstGeom prst="rect">
            <a:avLst/>
          </a:prstGeom>
        </p:spPr>
      </p:pic>
      <p:sp>
        <p:nvSpPr>
          <p:cNvPr id="6" name="椭圆 5"/>
          <p:cNvSpPr/>
          <p:nvPr/>
        </p:nvSpPr>
        <p:spPr>
          <a:xfrm>
            <a:off x="968457" y="577043"/>
            <a:ext cx="327299" cy="327299"/>
          </a:xfrm>
          <a:prstGeom prst="ellipse">
            <a:avLst/>
          </a:prstGeom>
          <a:solidFill>
            <a:srgbClr val="3843B3"/>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dirty="0">
              <a:latin typeface="微软雅黑" panose="020B0503020204020204" pitchFamily="34" charset="-122"/>
              <a:ea typeface="微软雅黑" panose="020B0503020204020204" pitchFamily="34" charset="-122"/>
            </a:endParaRPr>
          </a:p>
        </p:txBody>
      </p:sp>
      <p:sp>
        <p:nvSpPr>
          <p:cNvPr id="8" name="文本框 7"/>
          <p:cNvSpPr txBox="1"/>
          <p:nvPr/>
        </p:nvSpPr>
        <p:spPr>
          <a:xfrm>
            <a:off x="10152185" y="3162898"/>
            <a:ext cx="1787029" cy="460375"/>
          </a:xfrm>
          <a:prstGeom prst="rect">
            <a:avLst/>
          </a:prstGeom>
          <a:noFill/>
        </p:spPr>
        <p:txBody>
          <a:bodyPr wrap="squar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项目亮点</a:t>
            </a:r>
            <a:endParaRPr lang="zh-CN" altLang="en-US" sz="2400" dirty="0">
              <a:solidFill>
                <a:schemeClr val="bg1"/>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10152185" y="2582349"/>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功能设计</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10152673" y="2073555"/>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项目介绍</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10173628" y="3744081"/>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项目难点</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2" name="文本框 11"/>
          <p:cNvSpPr txBox="1"/>
          <p:nvPr/>
        </p:nvSpPr>
        <p:spPr>
          <a:xfrm>
            <a:off x="10173628" y="4324947"/>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心得体会</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3" name="矩形 12"/>
          <p:cNvSpPr/>
          <p:nvPr/>
        </p:nvSpPr>
        <p:spPr>
          <a:xfrm>
            <a:off x="1498790" y="1339702"/>
            <a:ext cx="1768949" cy="619727"/>
          </a:xfrm>
          <a:prstGeom prst="rect">
            <a:avLst/>
          </a:prstGeom>
          <a:effectLst>
            <a:reflection blurRad="6350" stA="52000" endA="300" endPos="35000" dir="5400000" sy="-100000" algn="bl" rotWithShape="0"/>
          </a:effectLst>
          <a:scene3d>
            <a:camera prst="isometricOffAxis2Left"/>
            <a:lightRig rig="threePt" dir="t"/>
          </a:scene3d>
          <a:sp3d>
            <a:bevelT/>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草稿箱</a:t>
            </a:r>
            <a:endParaRPr lang="zh-CN" altLang="en-US" dirty="0"/>
          </a:p>
        </p:txBody>
      </p:sp>
      <p:pic>
        <p:nvPicPr>
          <p:cNvPr id="7" name="图片 6" descr="图形用户界面&#10;&#10;中度可信度描述已自动生成"/>
          <p:cNvPicPr>
            <a:picLocks noChangeAspect="1"/>
          </p:cNvPicPr>
          <p:nvPr/>
        </p:nvPicPr>
        <p:blipFill>
          <a:blip r:embed="rId2"/>
          <a:stretch>
            <a:fillRect/>
          </a:stretch>
        </p:blipFill>
        <p:spPr>
          <a:xfrm>
            <a:off x="4000099" y="609147"/>
            <a:ext cx="3970204" cy="2233240"/>
          </a:xfrm>
          <a:prstGeom prst="rect">
            <a:avLst/>
          </a:prstGeom>
        </p:spPr>
      </p:pic>
      <p:sp>
        <p:nvSpPr>
          <p:cNvPr id="15" name="矩形 14"/>
          <p:cNvSpPr/>
          <p:nvPr/>
        </p:nvSpPr>
        <p:spPr>
          <a:xfrm>
            <a:off x="1432624" y="3428803"/>
            <a:ext cx="1768949" cy="619727"/>
          </a:xfrm>
          <a:prstGeom prst="rect">
            <a:avLst/>
          </a:prstGeom>
          <a:effectLst>
            <a:reflection blurRad="6350" stA="52000" endA="300" endPos="35000" dir="5400000" sy="-100000" algn="bl" rotWithShape="0"/>
          </a:effectLst>
          <a:scene3d>
            <a:camera prst="isometricOffAxis2Left"/>
            <a:lightRig rig="threePt" dir="t"/>
          </a:scene3d>
          <a:sp3d>
            <a:bevelT/>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节流</a:t>
            </a:r>
            <a:endParaRPr lang="en-US" altLang="zh-CN" dirty="0"/>
          </a:p>
        </p:txBody>
      </p:sp>
      <p:pic>
        <p:nvPicPr>
          <p:cNvPr id="17" name="图片 16" descr="电脑萤幕画面&#10;&#10;描述已自动生成"/>
          <p:cNvPicPr>
            <a:picLocks noChangeAspect="1"/>
          </p:cNvPicPr>
          <p:nvPr/>
        </p:nvPicPr>
        <p:blipFill>
          <a:blip r:embed="rId3"/>
          <a:stretch>
            <a:fillRect/>
          </a:stretch>
        </p:blipFill>
        <p:spPr>
          <a:xfrm>
            <a:off x="4026965" y="3607686"/>
            <a:ext cx="4227128" cy="2166403"/>
          </a:xfrm>
          <a:prstGeom prst="rect">
            <a:avLst/>
          </a:prstGeom>
        </p:spPr>
      </p:pic>
      <p:sp>
        <p:nvSpPr>
          <p:cNvPr id="5" name="矩形 4"/>
          <p:cNvSpPr/>
          <p:nvPr/>
        </p:nvSpPr>
        <p:spPr>
          <a:xfrm>
            <a:off x="1364615" y="4709160"/>
            <a:ext cx="1903095" cy="619760"/>
          </a:xfrm>
          <a:prstGeom prst="rect">
            <a:avLst/>
          </a:prstGeom>
          <a:effectLst>
            <a:reflection blurRad="6350" stA="52000" endA="300" endPos="35000" dir="5400000" sy="-100000" algn="bl" rotWithShape="0"/>
          </a:effectLst>
          <a:scene3d>
            <a:camera prst="isometricOffAxis2Left"/>
            <a:lightRig rig="threePt" dir="t"/>
          </a:scene3d>
          <a:sp3d>
            <a:bevelT/>
            <a:bevelB/>
          </a:sp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400" dirty="0"/>
              <a:t>定时器重新计时</a:t>
            </a:r>
            <a:endParaRPr lang="en-US" altLang="zh-CN" sz="1400" dirty="0"/>
          </a:p>
        </p:txBody>
      </p:sp>
      <p:sp>
        <p:nvSpPr>
          <p:cNvPr id="14" name="文本框 13"/>
          <p:cNvSpPr txBox="1"/>
          <p:nvPr/>
        </p:nvSpPr>
        <p:spPr>
          <a:xfrm>
            <a:off x="3978910" y="6020435"/>
            <a:ext cx="4641215" cy="521970"/>
          </a:xfrm>
          <a:prstGeom prst="rect">
            <a:avLst/>
          </a:prstGeom>
          <a:noFill/>
        </p:spPr>
        <p:txBody>
          <a:bodyPr wrap="square" rtlCol="0">
            <a:spAutoFit/>
          </a:bodyPr>
          <a:p>
            <a:r>
              <a:rPr lang="zh-CN" altLang="en-US" sz="1400"/>
              <a:t>轮播图切换时定时器重新计时，避免切换图片后立即轮播下一张，影响用户体验</a:t>
            </a:r>
            <a:endParaRPr lang="zh-CN" altLang="en-US" sz="140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942286" y="0"/>
            <a:ext cx="2249715" cy="6858000"/>
          </a:xfrm>
          <a:prstGeom prst="rect">
            <a:avLst/>
          </a:prstGeom>
          <a:solidFill>
            <a:srgbClr val="3843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3" name="文本框 2"/>
          <p:cNvSpPr txBox="1"/>
          <p:nvPr/>
        </p:nvSpPr>
        <p:spPr>
          <a:xfrm>
            <a:off x="1425004" y="509861"/>
            <a:ext cx="2656459" cy="460375"/>
          </a:xfrm>
          <a:prstGeom prst="rect">
            <a:avLst/>
          </a:prstGeom>
          <a:noFill/>
        </p:spPr>
        <p:txBody>
          <a:bodyPr wrap="square" rtlCol="0">
            <a:spAutoFit/>
          </a:bodyPr>
          <a:lstStyle/>
          <a:p>
            <a:r>
              <a:rPr lang="zh-CN" altLang="en-US" sz="2400" b="1" dirty="0">
                <a:solidFill>
                  <a:schemeClr val="bg2">
                    <a:lumMod val="25000"/>
                  </a:schemeClr>
                </a:solidFill>
                <a:latin typeface="微软雅黑" panose="020B0503020204020204" pitchFamily="34" charset="-122"/>
                <a:ea typeface="微软雅黑" panose="020B0503020204020204" pitchFamily="34" charset="-122"/>
              </a:rPr>
              <a:t>项目亮点</a:t>
            </a:r>
            <a:endParaRPr lang="zh-CN" altLang="en-US" sz="2400" b="1" dirty="0">
              <a:solidFill>
                <a:schemeClr val="bg2">
                  <a:lumMod val="25000"/>
                </a:schemeClr>
              </a:solidFill>
              <a:latin typeface="微软雅黑" panose="020B0503020204020204" pitchFamily="34" charset="-122"/>
              <a:ea typeface="微软雅黑" panose="020B0503020204020204" pitchFamily="34" charset="-122"/>
            </a:endParaRPr>
          </a:p>
        </p:txBody>
      </p:sp>
      <p:pic>
        <p:nvPicPr>
          <p:cNvPr id="4" name="图形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516998" y="420430"/>
            <a:ext cx="1068278" cy="1102192"/>
          </a:xfrm>
          <a:prstGeom prst="rect">
            <a:avLst/>
          </a:prstGeom>
        </p:spPr>
      </p:pic>
      <p:sp>
        <p:nvSpPr>
          <p:cNvPr id="6" name="椭圆 5"/>
          <p:cNvSpPr/>
          <p:nvPr/>
        </p:nvSpPr>
        <p:spPr>
          <a:xfrm>
            <a:off x="968457" y="577043"/>
            <a:ext cx="327299" cy="327299"/>
          </a:xfrm>
          <a:prstGeom prst="ellipse">
            <a:avLst/>
          </a:prstGeom>
          <a:solidFill>
            <a:srgbClr val="3843B3"/>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dirty="0">
              <a:latin typeface="微软雅黑" panose="020B0503020204020204" pitchFamily="34" charset="-122"/>
              <a:ea typeface="微软雅黑" panose="020B0503020204020204" pitchFamily="34" charset="-122"/>
            </a:endParaRPr>
          </a:p>
        </p:txBody>
      </p:sp>
      <p:sp>
        <p:nvSpPr>
          <p:cNvPr id="8" name="文本框 7"/>
          <p:cNvSpPr txBox="1"/>
          <p:nvPr/>
        </p:nvSpPr>
        <p:spPr>
          <a:xfrm>
            <a:off x="10152185" y="3162898"/>
            <a:ext cx="1787029" cy="460375"/>
          </a:xfrm>
          <a:prstGeom prst="rect">
            <a:avLst/>
          </a:prstGeom>
          <a:noFill/>
        </p:spPr>
        <p:txBody>
          <a:bodyPr wrap="squar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项目亮点</a:t>
            </a:r>
            <a:endParaRPr lang="zh-CN" altLang="en-US" sz="2400" dirty="0">
              <a:solidFill>
                <a:schemeClr val="bg1"/>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10152185" y="2582349"/>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功能设计</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10152673" y="2073555"/>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项目介绍</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10173628" y="3744081"/>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项目难点</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2" name="文本框 11"/>
          <p:cNvSpPr txBox="1"/>
          <p:nvPr/>
        </p:nvSpPr>
        <p:spPr>
          <a:xfrm>
            <a:off x="10173628" y="4324947"/>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心得体会</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7" name="矩形 16"/>
          <p:cNvSpPr/>
          <p:nvPr/>
        </p:nvSpPr>
        <p:spPr>
          <a:xfrm>
            <a:off x="1132106" y="1264232"/>
            <a:ext cx="1768949" cy="619727"/>
          </a:xfrm>
          <a:prstGeom prst="rect">
            <a:avLst/>
          </a:prstGeom>
          <a:effectLst>
            <a:reflection blurRad="6350" stA="52000" endA="300" endPos="35000" dir="5400000" sy="-100000" algn="bl" rotWithShape="0"/>
          </a:effectLst>
          <a:scene3d>
            <a:camera prst="isometricOffAxis2Left"/>
            <a:lightRig rig="threePt" dir="t"/>
          </a:scene3d>
          <a:sp3d>
            <a:bevelT/>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翻页</a:t>
            </a:r>
            <a:endParaRPr lang="en-US" altLang="zh-CN" dirty="0"/>
          </a:p>
        </p:txBody>
      </p:sp>
      <p:sp>
        <p:nvSpPr>
          <p:cNvPr id="18" name="矩形 17"/>
          <p:cNvSpPr/>
          <p:nvPr/>
        </p:nvSpPr>
        <p:spPr>
          <a:xfrm>
            <a:off x="1132106" y="4245270"/>
            <a:ext cx="1768949" cy="619727"/>
          </a:xfrm>
          <a:prstGeom prst="rect">
            <a:avLst/>
          </a:prstGeom>
          <a:effectLst>
            <a:reflection blurRad="6350" stA="52000" endA="300" endPos="35000" dir="5400000" sy="-100000" algn="bl" rotWithShape="0"/>
          </a:effectLst>
          <a:scene3d>
            <a:camera prst="isometricOffAxis2Left"/>
            <a:lightRig rig="threePt" dir="t"/>
          </a:scene3d>
          <a:sp3d>
            <a:bevelT/>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响应式</a:t>
            </a:r>
            <a:endParaRPr lang="en-US" altLang="zh-CN" dirty="0"/>
          </a:p>
        </p:txBody>
      </p:sp>
      <p:pic>
        <p:nvPicPr>
          <p:cNvPr id="19" name="图片 18" descr="电脑萤幕的截图&#10;&#10;描述已自动生成"/>
          <p:cNvPicPr>
            <a:picLocks noChangeAspect="1"/>
          </p:cNvPicPr>
          <p:nvPr/>
        </p:nvPicPr>
        <p:blipFill>
          <a:blip r:embed="rId2"/>
          <a:stretch>
            <a:fillRect/>
          </a:stretch>
        </p:blipFill>
        <p:spPr>
          <a:xfrm>
            <a:off x="4210711" y="577043"/>
            <a:ext cx="4855710" cy="2731337"/>
          </a:xfrm>
          <a:prstGeom prst="rect">
            <a:avLst/>
          </a:prstGeom>
        </p:spPr>
      </p:pic>
      <p:pic>
        <p:nvPicPr>
          <p:cNvPr id="21" name="图片 20" descr="图形用户界面, 应用程序, Teams&#10;&#10;描述已自动生成"/>
          <p:cNvPicPr>
            <a:picLocks noChangeAspect="1"/>
          </p:cNvPicPr>
          <p:nvPr/>
        </p:nvPicPr>
        <p:blipFill>
          <a:blip r:embed="rId3"/>
          <a:stretch>
            <a:fillRect/>
          </a:stretch>
        </p:blipFill>
        <p:spPr>
          <a:xfrm>
            <a:off x="4081463" y="3554019"/>
            <a:ext cx="5096540" cy="2866804"/>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942286" y="0"/>
            <a:ext cx="2249715" cy="6858000"/>
          </a:xfrm>
          <a:prstGeom prst="rect">
            <a:avLst/>
          </a:prstGeom>
          <a:solidFill>
            <a:srgbClr val="3843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3" name="文本框 2"/>
          <p:cNvSpPr txBox="1"/>
          <p:nvPr/>
        </p:nvSpPr>
        <p:spPr>
          <a:xfrm>
            <a:off x="1425004" y="509861"/>
            <a:ext cx="2656459" cy="460375"/>
          </a:xfrm>
          <a:prstGeom prst="rect">
            <a:avLst/>
          </a:prstGeom>
          <a:noFill/>
        </p:spPr>
        <p:txBody>
          <a:bodyPr wrap="square" rtlCol="0">
            <a:spAutoFit/>
          </a:bodyPr>
          <a:lstStyle/>
          <a:p>
            <a:r>
              <a:rPr lang="zh-CN" altLang="en-US" sz="2400" b="1" dirty="0">
                <a:solidFill>
                  <a:schemeClr val="bg2">
                    <a:lumMod val="25000"/>
                  </a:schemeClr>
                </a:solidFill>
                <a:latin typeface="微软雅黑" panose="020B0503020204020204" pitchFamily="34" charset="-122"/>
                <a:ea typeface="微软雅黑" panose="020B0503020204020204" pitchFamily="34" charset="-122"/>
              </a:rPr>
              <a:t>项目亮点</a:t>
            </a:r>
            <a:endParaRPr lang="zh-CN" altLang="en-US" sz="2400" b="1" dirty="0">
              <a:solidFill>
                <a:schemeClr val="bg2">
                  <a:lumMod val="25000"/>
                </a:schemeClr>
              </a:solidFill>
              <a:latin typeface="微软雅黑" panose="020B0503020204020204" pitchFamily="34" charset="-122"/>
              <a:ea typeface="微软雅黑" panose="020B0503020204020204" pitchFamily="34" charset="-122"/>
            </a:endParaRPr>
          </a:p>
        </p:txBody>
      </p:sp>
      <p:pic>
        <p:nvPicPr>
          <p:cNvPr id="4" name="图形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516998" y="420430"/>
            <a:ext cx="1068278" cy="1102192"/>
          </a:xfrm>
          <a:prstGeom prst="rect">
            <a:avLst/>
          </a:prstGeom>
        </p:spPr>
      </p:pic>
      <p:sp>
        <p:nvSpPr>
          <p:cNvPr id="6" name="椭圆 5"/>
          <p:cNvSpPr/>
          <p:nvPr/>
        </p:nvSpPr>
        <p:spPr>
          <a:xfrm>
            <a:off x="968457" y="577043"/>
            <a:ext cx="327299" cy="327299"/>
          </a:xfrm>
          <a:prstGeom prst="ellipse">
            <a:avLst/>
          </a:prstGeom>
          <a:solidFill>
            <a:srgbClr val="3843B3"/>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dirty="0">
              <a:latin typeface="微软雅黑" panose="020B0503020204020204" pitchFamily="34" charset="-122"/>
              <a:ea typeface="微软雅黑" panose="020B0503020204020204" pitchFamily="34" charset="-122"/>
            </a:endParaRPr>
          </a:p>
        </p:txBody>
      </p:sp>
      <p:sp>
        <p:nvSpPr>
          <p:cNvPr id="8" name="文本框 7"/>
          <p:cNvSpPr txBox="1"/>
          <p:nvPr/>
        </p:nvSpPr>
        <p:spPr>
          <a:xfrm>
            <a:off x="10152185" y="3162898"/>
            <a:ext cx="1787029" cy="460375"/>
          </a:xfrm>
          <a:prstGeom prst="rect">
            <a:avLst/>
          </a:prstGeom>
          <a:noFill/>
        </p:spPr>
        <p:txBody>
          <a:bodyPr wrap="squar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项目亮点</a:t>
            </a:r>
            <a:endParaRPr lang="zh-CN" altLang="en-US" sz="2400" dirty="0">
              <a:solidFill>
                <a:schemeClr val="bg1"/>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10152185" y="2582349"/>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功能设计</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10152673" y="2073555"/>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项目介绍</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10173628" y="3744081"/>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项目难点</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2" name="文本框 11"/>
          <p:cNvSpPr txBox="1"/>
          <p:nvPr/>
        </p:nvSpPr>
        <p:spPr>
          <a:xfrm>
            <a:off x="10173628" y="4324947"/>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心得体会</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3" name="矩形 12"/>
          <p:cNvSpPr/>
          <p:nvPr/>
        </p:nvSpPr>
        <p:spPr>
          <a:xfrm>
            <a:off x="1295755" y="1609863"/>
            <a:ext cx="1768949" cy="619727"/>
          </a:xfrm>
          <a:prstGeom prst="rect">
            <a:avLst/>
          </a:prstGeom>
          <a:effectLst>
            <a:reflection blurRad="6350" stA="52000" endA="300" endPos="35000" dir="5400000" sy="-100000" algn="bl" rotWithShape="0"/>
          </a:effectLst>
          <a:scene3d>
            <a:camera prst="isometricOffAxis2Left"/>
            <a:lightRig rig="threePt" dir="t"/>
          </a:scene3d>
          <a:sp3d>
            <a:bevelT/>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登录记住密码</a:t>
            </a:r>
            <a:endParaRPr lang="en-US" altLang="zh-CN" dirty="0"/>
          </a:p>
        </p:txBody>
      </p:sp>
      <p:sp>
        <p:nvSpPr>
          <p:cNvPr id="14" name="矩形 13"/>
          <p:cNvSpPr/>
          <p:nvPr/>
        </p:nvSpPr>
        <p:spPr>
          <a:xfrm>
            <a:off x="1295754" y="3743938"/>
            <a:ext cx="1768949" cy="619727"/>
          </a:xfrm>
          <a:prstGeom prst="rect">
            <a:avLst/>
          </a:prstGeom>
          <a:effectLst>
            <a:reflection blurRad="6350" stA="52000" endA="300" endPos="35000" dir="5400000" sy="-100000" algn="bl" rotWithShape="0"/>
          </a:effectLst>
          <a:scene3d>
            <a:camera prst="isometricOffAxis2Left"/>
            <a:lightRig rig="threePt" dir="t"/>
          </a:scene3d>
          <a:sp3d>
            <a:bevelT/>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侧边栏效果</a:t>
            </a:r>
            <a:endParaRPr lang="en-US" altLang="zh-CN" dirty="0"/>
          </a:p>
        </p:txBody>
      </p:sp>
      <p:pic>
        <p:nvPicPr>
          <p:cNvPr id="7" name="图片 6" descr="图片包含 室内, 桌子, 蛋糕, 上的&#10;&#10;描述已自动生成"/>
          <p:cNvPicPr>
            <a:picLocks noChangeAspect="1"/>
          </p:cNvPicPr>
          <p:nvPr/>
        </p:nvPicPr>
        <p:blipFill>
          <a:blip r:embed="rId2"/>
          <a:stretch>
            <a:fillRect/>
          </a:stretch>
        </p:blipFill>
        <p:spPr>
          <a:xfrm>
            <a:off x="3558930" y="1150975"/>
            <a:ext cx="4628140" cy="2278025"/>
          </a:xfrm>
          <a:prstGeom prst="rect">
            <a:avLst/>
          </a:prstGeom>
        </p:spPr>
      </p:pic>
      <p:pic>
        <p:nvPicPr>
          <p:cNvPr id="16" name="图片 15" descr="图形用户界面, 应用程序&#10;&#10;描述已自动生成"/>
          <p:cNvPicPr>
            <a:picLocks noChangeAspect="1"/>
          </p:cNvPicPr>
          <p:nvPr/>
        </p:nvPicPr>
        <p:blipFill>
          <a:blip r:embed="rId3"/>
          <a:stretch>
            <a:fillRect/>
          </a:stretch>
        </p:blipFill>
        <p:spPr>
          <a:xfrm>
            <a:off x="3558929" y="3744081"/>
            <a:ext cx="4422577" cy="2444068"/>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942286" y="0"/>
            <a:ext cx="2249715" cy="6858000"/>
          </a:xfrm>
          <a:prstGeom prst="rect">
            <a:avLst/>
          </a:prstGeom>
          <a:solidFill>
            <a:srgbClr val="3843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3" name="文本框 2"/>
          <p:cNvSpPr txBox="1"/>
          <p:nvPr/>
        </p:nvSpPr>
        <p:spPr>
          <a:xfrm>
            <a:off x="1425004" y="509861"/>
            <a:ext cx="2656459" cy="460375"/>
          </a:xfrm>
          <a:prstGeom prst="rect">
            <a:avLst/>
          </a:prstGeom>
          <a:noFill/>
        </p:spPr>
        <p:txBody>
          <a:bodyPr wrap="square" rtlCol="0">
            <a:spAutoFit/>
          </a:bodyPr>
          <a:lstStyle/>
          <a:p>
            <a:r>
              <a:rPr lang="zh-CN" altLang="en-US" sz="2400" b="1" dirty="0">
                <a:solidFill>
                  <a:schemeClr val="bg2">
                    <a:lumMod val="25000"/>
                  </a:schemeClr>
                </a:solidFill>
                <a:latin typeface="微软雅黑" panose="020B0503020204020204" pitchFamily="34" charset="-122"/>
                <a:ea typeface="微软雅黑" panose="020B0503020204020204" pitchFamily="34" charset="-122"/>
              </a:rPr>
              <a:t>项目亮点</a:t>
            </a:r>
            <a:endParaRPr lang="zh-CN" altLang="en-US" sz="2400" b="1" dirty="0">
              <a:solidFill>
                <a:schemeClr val="bg2">
                  <a:lumMod val="25000"/>
                </a:schemeClr>
              </a:solidFill>
              <a:latin typeface="微软雅黑" panose="020B0503020204020204" pitchFamily="34" charset="-122"/>
              <a:ea typeface="微软雅黑" panose="020B0503020204020204" pitchFamily="34" charset="-122"/>
            </a:endParaRPr>
          </a:p>
        </p:txBody>
      </p:sp>
      <p:pic>
        <p:nvPicPr>
          <p:cNvPr id="4" name="图形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516998" y="420430"/>
            <a:ext cx="1068278" cy="1102192"/>
          </a:xfrm>
          <a:prstGeom prst="rect">
            <a:avLst/>
          </a:prstGeom>
        </p:spPr>
      </p:pic>
      <p:sp>
        <p:nvSpPr>
          <p:cNvPr id="6" name="椭圆 5"/>
          <p:cNvSpPr/>
          <p:nvPr/>
        </p:nvSpPr>
        <p:spPr>
          <a:xfrm>
            <a:off x="968457" y="577043"/>
            <a:ext cx="327299" cy="327299"/>
          </a:xfrm>
          <a:prstGeom prst="ellipse">
            <a:avLst/>
          </a:prstGeom>
          <a:solidFill>
            <a:srgbClr val="3843B3"/>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dirty="0">
              <a:latin typeface="微软雅黑" panose="020B0503020204020204" pitchFamily="34" charset="-122"/>
              <a:ea typeface="微软雅黑" panose="020B0503020204020204" pitchFamily="34" charset="-122"/>
            </a:endParaRPr>
          </a:p>
        </p:txBody>
      </p:sp>
      <p:sp>
        <p:nvSpPr>
          <p:cNvPr id="8" name="文本框 7"/>
          <p:cNvSpPr txBox="1"/>
          <p:nvPr/>
        </p:nvSpPr>
        <p:spPr>
          <a:xfrm>
            <a:off x="10152185" y="3162898"/>
            <a:ext cx="1787029" cy="460375"/>
          </a:xfrm>
          <a:prstGeom prst="rect">
            <a:avLst/>
          </a:prstGeom>
          <a:noFill/>
        </p:spPr>
        <p:txBody>
          <a:bodyPr wrap="squar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项目亮点</a:t>
            </a:r>
            <a:endParaRPr lang="zh-CN" altLang="en-US" sz="2400" dirty="0">
              <a:solidFill>
                <a:schemeClr val="bg1"/>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10152185" y="2582349"/>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功能设计</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10152673" y="2073555"/>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项目介绍</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10173628" y="3744081"/>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项目难点</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2" name="文本框 11"/>
          <p:cNvSpPr txBox="1"/>
          <p:nvPr/>
        </p:nvSpPr>
        <p:spPr>
          <a:xfrm>
            <a:off x="10173628" y="4324947"/>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心得体会</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5" name="矩形 14"/>
          <p:cNvSpPr/>
          <p:nvPr/>
        </p:nvSpPr>
        <p:spPr>
          <a:xfrm>
            <a:off x="1132106" y="1264232"/>
            <a:ext cx="1768949" cy="619727"/>
          </a:xfrm>
          <a:prstGeom prst="rect">
            <a:avLst/>
          </a:prstGeom>
          <a:effectLst>
            <a:reflection blurRad="6350" stA="52000" endA="300" endPos="35000" dir="5400000" sy="-100000" algn="bl" rotWithShape="0"/>
          </a:effectLst>
          <a:scene3d>
            <a:camera prst="isometricOffAxis2Left"/>
            <a:lightRig rig="threePt" dir="t"/>
          </a:scene3d>
          <a:sp3d>
            <a:bevelT/>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申请管理员</a:t>
            </a:r>
            <a:endParaRPr lang="en-US" altLang="zh-CN" dirty="0"/>
          </a:p>
        </p:txBody>
      </p:sp>
      <p:pic>
        <p:nvPicPr>
          <p:cNvPr id="7" name="图片 6" descr="图形用户界面, 文本, 应用程序, 聊天或短信&#10;&#10;描述已自动生成"/>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30640" y="1245007"/>
            <a:ext cx="4506283" cy="2378266"/>
          </a:xfrm>
          <a:prstGeom prst="rect">
            <a:avLst/>
          </a:prstGeom>
        </p:spPr>
      </p:pic>
      <p:pic>
        <p:nvPicPr>
          <p:cNvPr id="14" name="图片 13" descr="图形用户界面, 网站&#10;&#10;描述已自动生成"/>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62425" y="3974268"/>
            <a:ext cx="4879238" cy="2575099"/>
          </a:xfrm>
          <a:prstGeom prst="rect">
            <a:avLst/>
          </a:prstGeom>
        </p:spPr>
      </p:pic>
      <p:sp>
        <p:nvSpPr>
          <p:cNvPr id="16" name="文本框 15"/>
          <p:cNvSpPr txBox="1"/>
          <p:nvPr/>
        </p:nvSpPr>
        <p:spPr>
          <a:xfrm>
            <a:off x="577901" y="2582349"/>
            <a:ext cx="2523743" cy="646331"/>
          </a:xfrm>
          <a:prstGeom prst="rect">
            <a:avLst/>
          </a:prstGeom>
          <a:noFill/>
        </p:spPr>
        <p:txBody>
          <a:bodyPr wrap="square" rtlCol="0">
            <a:spAutoFit/>
          </a:bodyPr>
          <a:lstStyle/>
          <a:p>
            <a:r>
              <a:rPr lang="zh-CN" altLang="en-US" dirty="0"/>
              <a:t>用户点击申请管理员按钮，当前状态审核中</a:t>
            </a:r>
            <a:endParaRPr lang="zh-CN" altLang="en-US" dirty="0"/>
          </a:p>
        </p:txBody>
      </p:sp>
      <p:sp>
        <p:nvSpPr>
          <p:cNvPr id="20" name="文本框 19"/>
          <p:cNvSpPr txBox="1"/>
          <p:nvPr/>
        </p:nvSpPr>
        <p:spPr>
          <a:xfrm>
            <a:off x="511023" y="4877427"/>
            <a:ext cx="2721255" cy="646331"/>
          </a:xfrm>
          <a:prstGeom prst="rect">
            <a:avLst/>
          </a:prstGeom>
          <a:noFill/>
        </p:spPr>
        <p:txBody>
          <a:bodyPr wrap="square" rtlCol="0">
            <a:spAutoFit/>
          </a:bodyPr>
          <a:lstStyle/>
          <a:p>
            <a:r>
              <a:rPr lang="zh-CN" altLang="en-US" dirty="0"/>
              <a:t>管理员可查看用户申请状态，并且同意或驳回</a:t>
            </a:r>
            <a:endParaRPr lang="zh-CN" altLang="en-US"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942286" y="0"/>
            <a:ext cx="2249715" cy="6858000"/>
          </a:xfrm>
          <a:prstGeom prst="rect">
            <a:avLst/>
          </a:prstGeom>
          <a:solidFill>
            <a:srgbClr val="3843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3" name="文本框 2"/>
          <p:cNvSpPr txBox="1"/>
          <p:nvPr/>
        </p:nvSpPr>
        <p:spPr>
          <a:xfrm>
            <a:off x="1425004" y="509861"/>
            <a:ext cx="2656459" cy="460375"/>
          </a:xfrm>
          <a:prstGeom prst="rect">
            <a:avLst/>
          </a:prstGeom>
          <a:noFill/>
        </p:spPr>
        <p:txBody>
          <a:bodyPr wrap="square" rtlCol="0">
            <a:spAutoFit/>
          </a:bodyPr>
          <a:lstStyle/>
          <a:p>
            <a:r>
              <a:rPr lang="zh-CN" altLang="en-US" sz="2400" b="1" dirty="0">
                <a:solidFill>
                  <a:schemeClr val="bg2">
                    <a:lumMod val="25000"/>
                  </a:schemeClr>
                </a:solidFill>
                <a:latin typeface="微软雅黑" panose="020B0503020204020204" pitchFamily="34" charset="-122"/>
                <a:ea typeface="微软雅黑" panose="020B0503020204020204" pitchFamily="34" charset="-122"/>
              </a:rPr>
              <a:t>项目亮点</a:t>
            </a:r>
            <a:endParaRPr lang="zh-CN" altLang="en-US" sz="2400" b="1" dirty="0">
              <a:solidFill>
                <a:schemeClr val="bg2">
                  <a:lumMod val="25000"/>
                </a:schemeClr>
              </a:solidFill>
              <a:latin typeface="微软雅黑" panose="020B0503020204020204" pitchFamily="34" charset="-122"/>
              <a:ea typeface="微软雅黑" panose="020B0503020204020204" pitchFamily="34" charset="-122"/>
            </a:endParaRPr>
          </a:p>
        </p:txBody>
      </p:sp>
      <p:pic>
        <p:nvPicPr>
          <p:cNvPr id="4" name="图形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516998" y="420430"/>
            <a:ext cx="1068278" cy="1102192"/>
          </a:xfrm>
          <a:prstGeom prst="rect">
            <a:avLst/>
          </a:prstGeom>
        </p:spPr>
      </p:pic>
      <p:sp>
        <p:nvSpPr>
          <p:cNvPr id="6" name="椭圆 5"/>
          <p:cNvSpPr/>
          <p:nvPr/>
        </p:nvSpPr>
        <p:spPr>
          <a:xfrm>
            <a:off x="968457" y="577043"/>
            <a:ext cx="327299" cy="327299"/>
          </a:xfrm>
          <a:prstGeom prst="ellipse">
            <a:avLst/>
          </a:prstGeom>
          <a:solidFill>
            <a:srgbClr val="3843B3"/>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dirty="0">
              <a:latin typeface="微软雅黑" panose="020B0503020204020204" pitchFamily="34" charset="-122"/>
              <a:ea typeface="微软雅黑" panose="020B0503020204020204" pitchFamily="34" charset="-122"/>
            </a:endParaRPr>
          </a:p>
        </p:txBody>
      </p:sp>
      <p:sp>
        <p:nvSpPr>
          <p:cNvPr id="8" name="文本框 7"/>
          <p:cNvSpPr txBox="1"/>
          <p:nvPr/>
        </p:nvSpPr>
        <p:spPr>
          <a:xfrm>
            <a:off x="10152185" y="3162898"/>
            <a:ext cx="1787029" cy="460375"/>
          </a:xfrm>
          <a:prstGeom prst="rect">
            <a:avLst/>
          </a:prstGeom>
          <a:noFill/>
        </p:spPr>
        <p:txBody>
          <a:bodyPr wrap="squar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项目亮点</a:t>
            </a:r>
            <a:endParaRPr lang="zh-CN" altLang="en-US" sz="2400" dirty="0">
              <a:solidFill>
                <a:schemeClr val="bg1"/>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10152185" y="2582349"/>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功能设计</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10152673" y="2073555"/>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项目介绍</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10173628" y="3744081"/>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项目难点</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2" name="文本框 11"/>
          <p:cNvSpPr txBox="1"/>
          <p:nvPr/>
        </p:nvSpPr>
        <p:spPr>
          <a:xfrm>
            <a:off x="10173628" y="4324947"/>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心得体会</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5" name="矩形 14"/>
          <p:cNvSpPr/>
          <p:nvPr/>
        </p:nvSpPr>
        <p:spPr>
          <a:xfrm>
            <a:off x="1132106" y="1264232"/>
            <a:ext cx="1768949" cy="619727"/>
          </a:xfrm>
          <a:prstGeom prst="rect">
            <a:avLst/>
          </a:prstGeom>
          <a:effectLst>
            <a:reflection blurRad="6350" stA="52000" endA="300" endPos="35000" dir="5400000" sy="-100000" algn="bl" rotWithShape="0"/>
          </a:effectLst>
          <a:scene3d>
            <a:camera prst="isometricOffAxis2Left"/>
            <a:lightRig rig="threePt" dir="t"/>
          </a:scene3d>
          <a:sp3d>
            <a:bevelT/>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蒙版</a:t>
            </a:r>
            <a:endParaRPr lang="en-US" altLang="zh-CN" dirty="0"/>
          </a:p>
        </p:txBody>
      </p:sp>
      <p:sp>
        <p:nvSpPr>
          <p:cNvPr id="13" name="矩形 12"/>
          <p:cNvSpPr/>
          <p:nvPr/>
        </p:nvSpPr>
        <p:spPr>
          <a:xfrm>
            <a:off x="1199416" y="5605092"/>
            <a:ext cx="1768949" cy="619727"/>
          </a:xfrm>
          <a:prstGeom prst="rect">
            <a:avLst/>
          </a:prstGeom>
          <a:effectLst>
            <a:reflection blurRad="6350" stA="52000" endA="300" endPos="35000" dir="5400000" sy="-100000" algn="bl" rotWithShape="0"/>
          </a:effectLst>
          <a:scene3d>
            <a:camera prst="isometricOffAxis2Left"/>
            <a:lightRig rig="threePt" dir="t"/>
          </a:scene3d>
          <a:sp3d>
            <a:bevelT/>
            <a:bevelB/>
          </a:sp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dirty="0"/>
              <a:t>css</a:t>
            </a:r>
            <a:r>
              <a:rPr lang="zh-CN" altLang="en-US" dirty="0"/>
              <a:t>变量</a:t>
            </a:r>
            <a:endParaRPr lang="zh-CN" altLang="en-US" dirty="0"/>
          </a:p>
        </p:txBody>
      </p:sp>
      <p:sp>
        <p:nvSpPr>
          <p:cNvPr id="17" name="文本框 16"/>
          <p:cNvSpPr txBox="1"/>
          <p:nvPr/>
        </p:nvSpPr>
        <p:spPr>
          <a:xfrm>
            <a:off x="4413250" y="4324985"/>
            <a:ext cx="4806950" cy="762000"/>
          </a:xfrm>
          <a:prstGeom prst="rect">
            <a:avLst/>
          </a:prstGeom>
          <a:noFill/>
        </p:spPr>
        <p:txBody>
          <a:bodyPr wrap="square" rtlCol="0">
            <a:noAutofit/>
          </a:bodyPr>
          <a:p>
            <a:r>
              <a:rPr lang="zh-CN" altLang="en-US"/>
              <a:t>查看纪要设置了蒙版，并且蒙版后页面禁止滚动，提升用户体验。</a:t>
            </a:r>
            <a:endParaRPr lang="zh-CN" altLang="en-US"/>
          </a:p>
        </p:txBody>
      </p:sp>
      <p:sp>
        <p:nvSpPr>
          <p:cNvPr id="18" name="文本框 17"/>
          <p:cNvSpPr txBox="1"/>
          <p:nvPr/>
        </p:nvSpPr>
        <p:spPr>
          <a:xfrm>
            <a:off x="4081780" y="5856605"/>
            <a:ext cx="3979545" cy="368300"/>
          </a:xfrm>
          <a:prstGeom prst="rect">
            <a:avLst/>
          </a:prstGeom>
          <a:noFill/>
        </p:spPr>
        <p:txBody>
          <a:bodyPr wrap="square" rtlCol="0">
            <a:spAutoFit/>
          </a:bodyPr>
          <a:p>
            <a:r>
              <a:rPr lang="zh-CN" altLang="en-US"/>
              <a:t>Css采用了变量，便于后期修改维护</a:t>
            </a:r>
            <a:endParaRPr lang="zh-CN" altLang="en-US"/>
          </a:p>
        </p:txBody>
      </p:sp>
      <p:pic>
        <p:nvPicPr>
          <p:cNvPr id="21" name="图片 20" descr="查看"/>
          <p:cNvPicPr>
            <a:picLocks noChangeAspect="1"/>
          </p:cNvPicPr>
          <p:nvPr/>
        </p:nvPicPr>
        <p:blipFill>
          <a:blip r:embed="rId2"/>
          <a:stretch>
            <a:fillRect/>
          </a:stretch>
        </p:blipFill>
        <p:spPr>
          <a:xfrm>
            <a:off x="4184015" y="1390015"/>
            <a:ext cx="4794885" cy="268351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1189667" y="-1707853"/>
            <a:ext cx="7933859" cy="9628196"/>
            <a:chOff x="-1189667" y="-1707853"/>
            <a:chExt cx="7933859" cy="9628196"/>
          </a:xfrm>
        </p:grpSpPr>
        <p:sp>
          <p:nvSpPr>
            <p:cNvPr id="7" name="椭圆 6"/>
            <p:cNvSpPr/>
            <p:nvPr/>
          </p:nvSpPr>
          <p:spPr>
            <a:xfrm>
              <a:off x="-142000" y="796672"/>
              <a:ext cx="5392402" cy="5392401"/>
            </a:xfrm>
            <a:prstGeom prst="ellipse">
              <a:avLst/>
            </a:prstGeom>
            <a:noFill/>
            <a:ln w="6350">
              <a:solidFill>
                <a:schemeClr val="accent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1189667" y="-250994"/>
              <a:ext cx="7487735" cy="7487734"/>
            </a:xfrm>
            <a:prstGeom prst="ellipse">
              <a:avLst/>
            </a:prstGeom>
            <a:noFill/>
            <a:ln w="6350">
              <a:solidFill>
                <a:schemeClr val="accent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100010" y="1110117"/>
              <a:ext cx="6810228" cy="6810226"/>
            </a:xfrm>
            <a:prstGeom prst="ellipse">
              <a:avLst/>
            </a:prstGeom>
            <a:noFill/>
            <a:ln w="6350">
              <a:solidFill>
                <a:schemeClr val="accent1">
                  <a:alpha val="2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椭圆 10"/>
            <p:cNvSpPr/>
            <p:nvPr/>
          </p:nvSpPr>
          <p:spPr>
            <a:xfrm>
              <a:off x="-743543" y="-1707853"/>
              <a:ext cx="7487735" cy="7487734"/>
            </a:xfrm>
            <a:prstGeom prst="ellipse">
              <a:avLst/>
            </a:prstGeom>
            <a:noFill/>
            <a:ln w="6350">
              <a:solidFill>
                <a:schemeClr val="accent1">
                  <a:alpha val="2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矩形 2"/>
          <p:cNvSpPr/>
          <p:nvPr/>
        </p:nvSpPr>
        <p:spPr>
          <a:xfrm>
            <a:off x="0" y="2011680"/>
            <a:ext cx="12192000" cy="2812868"/>
          </a:xfrm>
          <a:prstGeom prst="rect">
            <a:avLst/>
          </a:prstGeom>
          <a:solidFill>
            <a:srgbClr val="3843B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 name="椭圆 1"/>
          <p:cNvSpPr/>
          <p:nvPr/>
        </p:nvSpPr>
        <p:spPr>
          <a:xfrm>
            <a:off x="2853146" y="2461804"/>
            <a:ext cx="1912620" cy="19126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9600" dirty="0">
              <a:solidFill>
                <a:srgbClr val="3843B3"/>
              </a:solidFill>
              <a:latin typeface="Novecento wide Bold" panose="00000805000000000000" pitchFamily="50" charset="0"/>
              <a:ea typeface="思源黑体 Medium" panose="020B0600000000000000" pitchFamily="34" charset="-122"/>
            </a:endParaRPr>
          </a:p>
        </p:txBody>
      </p:sp>
      <p:sp>
        <p:nvSpPr>
          <p:cNvPr id="10" name="文本框 9"/>
          <p:cNvSpPr txBox="1"/>
          <p:nvPr/>
        </p:nvSpPr>
        <p:spPr>
          <a:xfrm>
            <a:off x="5208513" y="3077373"/>
            <a:ext cx="6454399" cy="829945"/>
          </a:xfrm>
          <a:prstGeom prst="rect">
            <a:avLst/>
          </a:prstGeom>
          <a:noFill/>
        </p:spPr>
        <p:txBody>
          <a:bodyPr wrap="square" rtlCol="0">
            <a:spAutoFit/>
          </a:bodyPr>
          <a:lstStyle/>
          <a:p>
            <a:r>
              <a:rPr lang="zh-CN" altLang="en-US" sz="4800" b="1" dirty="0">
                <a:solidFill>
                  <a:schemeClr val="bg1"/>
                </a:solidFill>
                <a:latin typeface="微软雅黑" panose="020B0503020204020204" pitchFamily="34" charset="-122"/>
                <a:ea typeface="微软雅黑" panose="020B0503020204020204" pitchFamily="34" charset="-122"/>
              </a:rPr>
              <a:t>项目难点</a:t>
            </a:r>
            <a:endParaRPr lang="zh-CN" altLang="en-US" sz="4800" b="1" dirty="0">
              <a:solidFill>
                <a:schemeClr val="bg1"/>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3090035" y="2243292"/>
            <a:ext cx="1225759" cy="2062103"/>
          </a:xfrm>
          <a:prstGeom prst="rect">
            <a:avLst/>
          </a:prstGeom>
          <a:noFill/>
        </p:spPr>
        <p:txBody>
          <a:bodyPr wrap="square" rtlCol="0">
            <a:spAutoFit/>
          </a:bodyPr>
          <a:lstStyle/>
          <a:p>
            <a:r>
              <a:rPr lang="en-US" altLang="zh-CN" sz="12800" dirty="0">
                <a:solidFill>
                  <a:srgbClr val="3843B3"/>
                </a:solidFill>
                <a:latin typeface="Novecento wide Bold" panose="00000805000000000000" pitchFamily="50" charset="0"/>
              </a:rPr>
              <a:t>4</a:t>
            </a:r>
            <a:endParaRPr lang="zh-CN" altLang="en-US" sz="12800" dirty="0">
              <a:solidFill>
                <a:srgbClr val="3843B3"/>
              </a:solidFill>
              <a:latin typeface="Novecento wide Bold" panose="00000805000000000000" pitchFamily="50" charset="0"/>
            </a:endParaRPr>
          </a:p>
        </p:txBody>
      </p:sp>
      <p:pic>
        <p:nvPicPr>
          <p:cNvPr id="12" name="图形 1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355507" y="2461803"/>
            <a:ext cx="1912620" cy="1973339"/>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942285" y="-10191"/>
            <a:ext cx="2249715" cy="6858000"/>
          </a:xfrm>
          <a:prstGeom prst="rect">
            <a:avLst/>
          </a:prstGeom>
          <a:solidFill>
            <a:srgbClr val="3843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3" name="文本框 2"/>
          <p:cNvSpPr txBox="1"/>
          <p:nvPr/>
        </p:nvSpPr>
        <p:spPr>
          <a:xfrm>
            <a:off x="1425004" y="509861"/>
            <a:ext cx="2656459" cy="460375"/>
          </a:xfrm>
          <a:prstGeom prst="rect">
            <a:avLst/>
          </a:prstGeom>
          <a:noFill/>
        </p:spPr>
        <p:txBody>
          <a:bodyPr wrap="square" rtlCol="0">
            <a:spAutoFit/>
          </a:bodyPr>
          <a:lstStyle/>
          <a:p>
            <a:r>
              <a:rPr lang="zh-CN" altLang="en-US" sz="2400" b="1" dirty="0">
                <a:solidFill>
                  <a:schemeClr val="bg2">
                    <a:lumMod val="25000"/>
                  </a:schemeClr>
                </a:solidFill>
                <a:latin typeface="微软雅黑" panose="020B0503020204020204" pitchFamily="34" charset="-122"/>
                <a:ea typeface="微软雅黑" panose="020B0503020204020204" pitchFamily="34" charset="-122"/>
              </a:rPr>
              <a:t>项目难点</a:t>
            </a:r>
            <a:endParaRPr lang="zh-CN" altLang="en-US" sz="2400" b="1" dirty="0">
              <a:solidFill>
                <a:schemeClr val="bg2">
                  <a:lumMod val="25000"/>
                </a:schemeClr>
              </a:solidFill>
              <a:latin typeface="微软雅黑" panose="020B0503020204020204" pitchFamily="34" charset="-122"/>
              <a:ea typeface="微软雅黑" panose="020B0503020204020204" pitchFamily="34" charset="-122"/>
            </a:endParaRPr>
          </a:p>
        </p:txBody>
      </p:sp>
      <p:pic>
        <p:nvPicPr>
          <p:cNvPr id="4" name="图形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516998" y="420430"/>
            <a:ext cx="1068278" cy="1102192"/>
          </a:xfrm>
          <a:prstGeom prst="rect">
            <a:avLst/>
          </a:prstGeom>
        </p:spPr>
      </p:pic>
      <p:sp>
        <p:nvSpPr>
          <p:cNvPr id="6" name="椭圆 5"/>
          <p:cNvSpPr/>
          <p:nvPr/>
        </p:nvSpPr>
        <p:spPr>
          <a:xfrm>
            <a:off x="968457" y="577043"/>
            <a:ext cx="327299" cy="327299"/>
          </a:xfrm>
          <a:prstGeom prst="ellipse">
            <a:avLst/>
          </a:prstGeom>
          <a:solidFill>
            <a:srgbClr val="3843B3"/>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dirty="0">
              <a:latin typeface="微软雅黑" panose="020B0503020204020204" pitchFamily="34" charset="-122"/>
              <a:ea typeface="微软雅黑" panose="020B0503020204020204" pitchFamily="34" charset="-122"/>
            </a:endParaRPr>
          </a:p>
        </p:txBody>
      </p:sp>
      <p:sp>
        <p:nvSpPr>
          <p:cNvPr id="8" name="文本框 7"/>
          <p:cNvSpPr txBox="1"/>
          <p:nvPr/>
        </p:nvSpPr>
        <p:spPr>
          <a:xfrm>
            <a:off x="10173628" y="3746756"/>
            <a:ext cx="1787029" cy="460375"/>
          </a:xfrm>
          <a:prstGeom prst="rect">
            <a:avLst/>
          </a:prstGeom>
          <a:noFill/>
        </p:spPr>
        <p:txBody>
          <a:bodyPr wrap="squar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项目难点</a:t>
            </a:r>
            <a:endParaRPr lang="zh-CN" altLang="en-US" sz="2400" dirty="0">
              <a:solidFill>
                <a:schemeClr val="bg1"/>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10152185" y="2582349"/>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功能设计</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10152673" y="2073555"/>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项目介绍</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10152184" y="3123723"/>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项目亮点</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2" name="文本框 11"/>
          <p:cNvSpPr txBox="1"/>
          <p:nvPr/>
        </p:nvSpPr>
        <p:spPr>
          <a:xfrm>
            <a:off x="10173628" y="4324947"/>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心得体会</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738835" y="1126541"/>
            <a:ext cx="9171439" cy="369332"/>
          </a:xfrm>
          <a:prstGeom prst="rect">
            <a:avLst/>
          </a:prstGeom>
          <a:noFill/>
        </p:spPr>
        <p:txBody>
          <a:bodyPr wrap="square" rtlCol="0">
            <a:spAutoFit/>
          </a:bodyPr>
          <a:lstStyle/>
          <a:p>
            <a:r>
              <a:rPr lang="zh-CN" altLang="en-US" dirty="0"/>
              <a:t>以下为我所感受到对于本项目的部分难点，也可算是对制作这个项目的心得体会的一部分：</a:t>
            </a:r>
            <a:endParaRPr lang="zh-CN" altLang="en-US" dirty="0"/>
          </a:p>
        </p:txBody>
      </p:sp>
      <p:sp>
        <p:nvSpPr>
          <p:cNvPr id="13" name="矩形: 圆角 12"/>
          <p:cNvSpPr/>
          <p:nvPr/>
        </p:nvSpPr>
        <p:spPr>
          <a:xfrm>
            <a:off x="1425004" y="1699358"/>
            <a:ext cx="7528801" cy="2304288"/>
          </a:xfrm>
          <a:prstGeom prst="roundRect">
            <a:avLst/>
          </a:prstGeom>
          <a:scene3d>
            <a:camera prst="obliqueBottomLeft"/>
            <a:lightRig rig="threePt" dir="t"/>
          </a:scene3d>
          <a:sp3d>
            <a:bevelT prst="relaxedIns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marR="0" lvl="0" indent="-342900" algn="just">
              <a:spcBef>
                <a:spcPts val="0"/>
              </a:spcBef>
              <a:spcAft>
                <a:spcPts val="0"/>
              </a:spcAft>
              <a:buFont typeface="Times New Roman" panose="02020603050405020304" pitchFamily="18" charset="0"/>
              <a:buAutoNum type="arabicPeriod"/>
            </a:pPr>
            <a:r>
              <a:rPr lang="zh-CN" altLang="en-US" sz="1800" kern="100" dirty="0">
                <a:effectLst/>
                <a:latin typeface="等线" panose="02010600030101010101" charset="-122"/>
                <a:ea typeface="等线" panose="02010600030101010101" charset="-122"/>
                <a:cs typeface="Times New Roman" panose="02020603050405020304" pitchFamily="18" charset="0"/>
              </a:rPr>
              <a:t>良好的</a:t>
            </a:r>
            <a:r>
              <a:rPr lang="zh-CN" altLang="en-US" b="1" kern="100" dirty="0">
                <a:solidFill>
                  <a:schemeClr val="bg1"/>
                </a:solidFill>
                <a:effectLst/>
                <a:latin typeface="等线" panose="02010600030101010101" charset="-122"/>
                <a:ea typeface="等线" panose="02010600030101010101" charset="-122"/>
                <a:cs typeface="Times New Roman" panose="02020603050405020304" pitchFamily="18" charset="0"/>
              </a:rPr>
              <a:t>页面布局</a:t>
            </a:r>
            <a:r>
              <a:rPr lang="zh-CN" altLang="en-US" sz="1800" kern="100" dirty="0">
                <a:effectLst/>
                <a:latin typeface="等线" panose="02010600030101010101" charset="-122"/>
                <a:ea typeface="等线" panose="02010600030101010101" charset="-122"/>
                <a:cs typeface="Times New Roman" panose="02020603050405020304" pitchFamily="18" charset="0"/>
              </a:rPr>
              <a:t>会不可避免的导致代码量过大，区域功能及分类不明显，结构较为复杂，维护难度及成本大大上升，需要良好的代码注释以及</a:t>
            </a:r>
            <a:r>
              <a:rPr lang="en-US" altLang="zh-CN" sz="1800" kern="100" dirty="0">
                <a:effectLst/>
                <a:latin typeface="等线" panose="02010600030101010101" charset="-122"/>
                <a:ea typeface="等线" panose="02010600030101010101" charset="-122"/>
                <a:cs typeface="Times New Roman" panose="02020603050405020304" pitchFamily="18" charset="0"/>
              </a:rPr>
              <a:t>f12</a:t>
            </a:r>
            <a:r>
              <a:rPr lang="zh-CN" altLang="en-US" sz="1800" kern="100" dirty="0">
                <a:effectLst/>
                <a:latin typeface="等线" panose="02010600030101010101" charset="-122"/>
                <a:ea typeface="等线" panose="02010600030101010101" charset="-122"/>
                <a:cs typeface="Times New Roman" panose="02020603050405020304" pitchFamily="18" charset="0"/>
              </a:rPr>
              <a:t>网页开发者工具的辅助，才能在调试阶段进行问题的定位与修改。</a:t>
            </a:r>
            <a:endParaRPr lang="zh-CN" altLang="en-US" sz="1800" kern="100" dirty="0">
              <a:effectLst/>
              <a:latin typeface="等线" panose="02010600030101010101" charset="-122"/>
              <a:ea typeface="等线" panose="02010600030101010101" charset="-122"/>
              <a:cs typeface="Times New Roman" panose="02020603050405020304" pitchFamily="18" charset="0"/>
            </a:endParaRPr>
          </a:p>
        </p:txBody>
      </p:sp>
      <p:sp>
        <p:nvSpPr>
          <p:cNvPr id="18" name="矩形: 圆角 17"/>
          <p:cNvSpPr/>
          <p:nvPr/>
        </p:nvSpPr>
        <p:spPr>
          <a:xfrm>
            <a:off x="1425004" y="4207131"/>
            <a:ext cx="7528801" cy="2304288"/>
          </a:xfrm>
          <a:prstGeom prst="roundRect">
            <a:avLst/>
          </a:prstGeom>
          <a:scene3d>
            <a:camera prst="obliqueBottomLeft"/>
            <a:lightRig rig="threePt" dir="t"/>
          </a:scene3d>
          <a:sp3d>
            <a:bevelT prst="relaxedIns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algn="just">
              <a:spcBef>
                <a:spcPts val="0"/>
              </a:spcBef>
              <a:spcAft>
                <a:spcPts val="0"/>
              </a:spcAft>
            </a:pPr>
            <a:r>
              <a:rPr lang="en-US" altLang="zh-CN" sz="1800" kern="100" dirty="0">
                <a:effectLst/>
                <a:latin typeface="等线" panose="02010600030101010101" charset="-122"/>
                <a:ea typeface="等线" panose="02010600030101010101" charset="-122"/>
                <a:cs typeface="Times New Roman" panose="02020603050405020304" pitchFamily="18" charset="0"/>
              </a:rPr>
              <a:t>2.</a:t>
            </a:r>
            <a:r>
              <a:rPr lang="zh-CN" altLang="en-US" sz="1800" kern="100" dirty="0">
                <a:effectLst/>
                <a:latin typeface="等线" panose="02010600030101010101" charset="-122"/>
                <a:ea typeface="等线" panose="02010600030101010101" charset="-122"/>
                <a:cs typeface="Times New Roman" panose="02020603050405020304" pitchFamily="18" charset="0"/>
              </a:rPr>
              <a:t> 使用</a:t>
            </a:r>
            <a:r>
              <a:rPr lang="zh-CN" altLang="en-US" sz="1800" b="1" kern="100" dirty="0">
                <a:solidFill>
                  <a:schemeClr val="bg1"/>
                </a:solidFill>
                <a:effectLst/>
                <a:latin typeface="等线" panose="02010600030101010101" charset="-122"/>
                <a:ea typeface="等线" panose="02010600030101010101" charset="-122"/>
                <a:cs typeface="Times New Roman" panose="02020603050405020304" pitchFamily="18" charset="0"/>
              </a:rPr>
              <a:t>原生的代码</a:t>
            </a:r>
            <a:r>
              <a:rPr lang="zh-CN" altLang="en-US" sz="1800" kern="100" dirty="0">
                <a:effectLst/>
                <a:latin typeface="等线" panose="02010600030101010101" charset="-122"/>
                <a:ea typeface="等线" panose="02010600030101010101" charset="-122"/>
                <a:cs typeface="Times New Roman" panose="02020603050405020304" pitchFamily="18" charset="0"/>
              </a:rPr>
              <a:t>进行开发会要求具备很强的逻辑思维能力以及基础知    识应用能力，相较于框架，原生代码对于同一个功能的实现步骤可能会繁琐一点，这也一定程度上证明了维护的难度在升级</a:t>
            </a:r>
            <a:endParaRPr lang="zh-CN" altLang="en-US" sz="1800" kern="100" dirty="0">
              <a:effectLst/>
              <a:latin typeface="等线" panose="02010600030101010101" charset="-122"/>
              <a:ea typeface="等线" panose="02010600030101010101" charset="-122"/>
              <a:cs typeface="Times New Roman" panose="02020603050405020304" pitchFamily="18"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942285" y="-10191"/>
            <a:ext cx="2249715" cy="6858000"/>
          </a:xfrm>
          <a:prstGeom prst="rect">
            <a:avLst/>
          </a:prstGeom>
          <a:solidFill>
            <a:srgbClr val="3843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3" name="文本框 2"/>
          <p:cNvSpPr txBox="1"/>
          <p:nvPr/>
        </p:nvSpPr>
        <p:spPr>
          <a:xfrm>
            <a:off x="1425004" y="509861"/>
            <a:ext cx="2656459" cy="460375"/>
          </a:xfrm>
          <a:prstGeom prst="rect">
            <a:avLst/>
          </a:prstGeom>
          <a:noFill/>
        </p:spPr>
        <p:txBody>
          <a:bodyPr wrap="square" rtlCol="0">
            <a:spAutoFit/>
          </a:bodyPr>
          <a:lstStyle/>
          <a:p>
            <a:r>
              <a:rPr lang="zh-CN" altLang="en-US" sz="2400" b="1" dirty="0">
                <a:solidFill>
                  <a:schemeClr val="bg2">
                    <a:lumMod val="25000"/>
                  </a:schemeClr>
                </a:solidFill>
                <a:latin typeface="微软雅黑" panose="020B0503020204020204" pitchFamily="34" charset="-122"/>
                <a:ea typeface="微软雅黑" panose="020B0503020204020204" pitchFamily="34" charset="-122"/>
              </a:rPr>
              <a:t>项目难点</a:t>
            </a:r>
            <a:endParaRPr lang="zh-CN" altLang="en-US" sz="2400" b="1" dirty="0">
              <a:solidFill>
                <a:schemeClr val="bg2">
                  <a:lumMod val="25000"/>
                </a:schemeClr>
              </a:solidFill>
              <a:latin typeface="微软雅黑" panose="020B0503020204020204" pitchFamily="34" charset="-122"/>
              <a:ea typeface="微软雅黑" panose="020B0503020204020204" pitchFamily="34" charset="-122"/>
            </a:endParaRPr>
          </a:p>
        </p:txBody>
      </p:sp>
      <p:pic>
        <p:nvPicPr>
          <p:cNvPr id="4" name="图形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516998" y="420430"/>
            <a:ext cx="1068278" cy="1102192"/>
          </a:xfrm>
          <a:prstGeom prst="rect">
            <a:avLst/>
          </a:prstGeom>
        </p:spPr>
      </p:pic>
      <p:sp>
        <p:nvSpPr>
          <p:cNvPr id="6" name="椭圆 5"/>
          <p:cNvSpPr/>
          <p:nvPr/>
        </p:nvSpPr>
        <p:spPr>
          <a:xfrm>
            <a:off x="968457" y="577043"/>
            <a:ext cx="327299" cy="327299"/>
          </a:xfrm>
          <a:prstGeom prst="ellipse">
            <a:avLst/>
          </a:prstGeom>
          <a:solidFill>
            <a:srgbClr val="3843B3"/>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dirty="0">
              <a:latin typeface="微软雅黑" panose="020B0503020204020204" pitchFamily="34" charset="-122"/>
              <a:ea typeface="微软雅黑" panose="020B0503020204020204" pitchFamily="34" charset="-122"/>
            </a:endParaRPr>
          </a:p>
        </p:txBody>
      </p:sp>
      <p:sp>
        <p:nvSpPr>
          <p:cNvPr id="8" name="文本框 7"/>
          <p:cNvSpPr txBox="1"/>
          <p:nvPr/>
        </p:nvSpPr>
        <p:spPr>
          <a:xfrm>
            <a:off x="10173628" y="3729900"/>
            <a:ext cx="1787029" cy="460375"/>
          </a:xfrm>
          <a:prstGeom prst="rect">
            <a:avLst/>
          </a:prstGeom>
          <a:noFill/>
        </p:spPr>
        <p:txBody>
          <a:bodyPr wrap="squar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项目难点</a:t>
            </a:r>
            <a:endParaRPr lang="zh-CN" altLang="en-US" sz="2400" dirty="0">
              <a:solidFill>
                <a:schemeClr val="bg1"/>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10152185" y="2582349"/>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功能设计</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10152673" y="2073555"/>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项目介绍</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10152185" y="3147332"/>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项目亮点</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2" name="文本框 11"/>
          <p:cNvSpPr txBox="1"/>
          <p:nvPr/>
        </p:nvSpPr>
        <p:spPr>
          <a:xfrm>
            <a:off x="10173628" y="4324947"/>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心得体会</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3" name="矩形: 圆角 12"/>
          <p:cNvSpPr/>
          <p:nvPr/>
        </p:nvSpPr>
        <p:spPr>
          <a:xfrm>
            <a:off x="1425004" y="1238983"/>
            <a:ext cx="7528801" cy="834572"/>
          </a:xfrm>
          <a:prstGeom prst="roundRect">
            <a:avLst/>
          </a:prstGeom>
          <a:scene3d>
            <a:camera prst="obliqueBottomLeft"/>
            <a:lightRig rig="threePt" dir="t"/>
          </a:scene3d>
          <a:sp3d>
            <a:bevelT prst="relaxedIns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algn="just">
              <a:spcBef>
                <a:spcPts val="0"/>
              </a:spcBef>
              <a:spcAft>
                <a:spcPts val="0"/>
              </a:spcAft>
            </a:pPr>
            <a:r>
              <a:rPr lang="en-US" altLang="zh-CN" sz="1800" kern="100" dirty="0">
                <a:effectLst/>
                <a:latin typeface="等线" panose="02010600030101010101" charset="-122"/>
                <a:ea typeface="等线" panose="02010600030101010101" charset="-122"/>
                <a:cs typeface="Times New Roman" panose="02020603050405020304" pitchFamily="18" charset="0"/>
              </a:rPr>
              <a:t>3.MySQL</a:t>
            </a:r>
            <a:r>
              <a:rPr lang="zh-CN" altLang="en-US" sz="1800" kern="100" dirty="0">
                <a:effectLst/>
                <a:latin typeface="等线" panose="02010600030101010101" charset="-122"/>
                <a:ea typeface="等线" panose="02010600030101010101" charset="-122"/>
                <a:cs typeface="Times New Roman" panose="02020603050405020304" pitchFamily="18" charset="0"/>
              </a:rPr>
              <a:t>数据库建表要简介并且符合逻辑，适合项目需求。</a:t>
            </a:r>
            <a:endParaRPr lang="zh-CN" altLang="en-US" sz="1800" kern="100" dirty="0">
              <a:effectLst/>
              <a:latin typeface="等线" panose="02010600030101010101" charset="-122"/>
              <a:ea typeface="等线" panose="02010600030101010101" charset="-122"/>
              <a:cs typeface="Times New Roman" panose="02020603050405020304" pitchFamily="18" charset="0"/>
            </a:endParaRPr>
          </a:p>
        </p:txBody>
      </p:sp>
      <p:sp>
        <p:nvSpPr>
          <p:cNvPr id="14" name="矩形: 圆角 13"/>
          <p:cNvSpPr/>
          <p:nvPr/>
        </p:nvSpPr>
        <p:spPr>
          <a:xfrm>
            <a:off x="1425003" y="2225375"/>
            <a:ext cx="7528801" cy="2304288"/>
          </a:xfrm>
          <a:prstGeom prst="roundRect">
            <a:avLst/>
          </a:prstGeom>
          <a:scene3d>
            <a:camera prst="obliqueBottomLeft"/>
            <a:lightRig rig="threePt" dir="t"/>
          </a:scene3d>
          <a:sp3d>
            <a:bevelT prst="relaxedIns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algn="just">
              <a:spcBef>
                <a:spcPts val="0"/>
              </a:spcBef>
              <a:spcAft>
                <a:spcPts val="0"/>
              </a:spcAft>
            </a:pPr>
            <a:r>
              <a:rPr lang="en-US" altLang="zh-CN" sz="1800" kern="100" dirty="0">
                <a:effectLst/>
                <a:latin typeface="等线" panose="02010600030101010101" charset="-122"/>
                <a:ea typeface="等线" panose="02010600030101010101" charset="-122"/>
                <a:cs typeface="Times New Roman" panose="02020603050405020304" pitchFamily="18" charset="0"/>
              </a:rPr>
              <a:t>4.</a:t>
            </a:r>
            <a:r>
              <a:rPr lang="zh-CN" altLang="en-US" sz="1800" kern="100" dirty="0">
                <a:effectLst/>
                <a:latin typeface="等线" panose="02010600030101010101" charset="-122"/>
                <a:ea typeface="等线" panose="02010600030101010101" charset="-122"/>
                <a:cs typeface="Times New Roman" panose="02020603050405020304" pitchFamily="18" charset="0"/>
              </a:rPr>
              <a:t>为了有更好的用户体验，</a:t>
            </a:r>
            <a:r>
              <a:rPr lang="zh-CN" altLang="en-US" sz="1800" b="1" kern="100" dirty="0">
                <a:solidFill>
                  <a:schemeClr val="bg1"/>
                </a:solidFill>
                <a:effectLst/>
                <a:latin typeface="等线" panose="02010600030101010101" charset="-122"/>
                <a:ea typeface="等线" panose="02010600030101010101" charset="-122"/>
                <a:cs typeface="Times New Roman" panose="02020603050405020304" pitchFamily="18" charset="0"/>
              </a:rPr>
              <a:t>响应式设计</a:t>
            </a:r>
            <a:r>
              <a:rPr lang="zh-CN" altLang="en-US" sz="1800" kern="100" dirty="0">
                <a:effectLst/>
                <a:latin typeface="等线" panose="02010600030101010101" charset="-122"/>
                <a:ea typeface="等线" panose="02010600030101010101" charset="-122"/>
                <a:cs typeface="Times New Roman" panose="02020603050405020304" pitchFamily="18" charset="0"/>
              </a:rPr>
              <a:t>必不可少，因此在写代码时要注意在不同设备上的元素，样式，字体大小，布局等等的影响，避免屏幕尺寸变化而发生的布局错乱，比例失调等问题。</a:t>
            </a:r>
            <a:endParaRPr lang="zh-CN" altLang="en-US" sz="1800" kern="100" dirty="0">
              <a:effectLst/>
              <a:latin typeface="等线" panose="02010600030101010101" charset="-122"/>
              <a:ea typeface="等线" panose="02010600030101010101" charset="-122"/>
              <a:cs typeface="Times New Roman" panose="02020603050405020304" pitchFamily="18" charset="0"/>
            </a:endParaRPr>
          </a:p>
        </p:txBody>
      </p:sp>
      <p:sp>
        <p:nvSpPr>
          <p:cNvPr id="15" name="矩形: 圆角 14"/>
          <p:cNvSpPr/>
          <p:nvPr/>
        </p:nvSpPr>
        <p:spPr>
          <a:xfrm>
            <a:off x="1476209" y="4777436"/>
            <a:ext cx="7528801" cy="1556583"/>
          </a:xfrm>
          <a:prstGeom prst="roundRect">
            <a:avLst/>
          </a:prstGeom>
          <a:scene3d>
            <a:camera prst="obliqueBottomLeft"/>
            <a:lightRig rig="threePt" dir="t"/>
          </a:scene3d>
          <a:sp3d>
            <a:bevelT prst="relaxedIns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algn="just">
              <a:spcBef>
                <a:spcPts val="0"/>
              </a:spcBef>
              <a:spcAft>
                <a:spcPts val="0"/>
              </a:spcAft>
            </a:pPr>
            <a:r>
              <a:rPr lang="en-US" sz="1800" kern="100" dirty="0">
                <a:effectLst/>
                <a:latin typeface="等线" panose="02010600030101010101" charset="-122"/>
                <a:ea typeface="等线" panose="02010600030101010101" charset="-122"/>
                <a:cs typeface="Times New Roman" panose="02020603050405020304" pitchFamily="18" charset="0"/>
              </a:rPr>
              <a:t>5.</a:t>
            </a:r>
            <a:r>
              <a:rPr sz="1800" kern="100" dirty="0">
                <a:effectLst/>
                <a:latin typeface="等线" panose="02010600030101010101" charset="-122"/>
                <a:ea typeface="等线" panose="02010600030101010101" charset="-122"/>
                <a:cs typeface="Times New Roman" panose="02020603050405020304" pitchFamily="18" charset="0"/>
              </a:rPr>
              <a:t>加载只有一个HTML文件的单页面应用时，给DOM元素所起的类名可能会出现重复现象，会造成CSS样式冲突，导致无意识性覆盖，影响页面效果，所以一个好的</a:t>
            </a:r>
            <a:r>
              <a:rPr sz="1800" b="1" kern="100" dirty="0">
                <a:effectLst/>
                <a:latin typeface="等线" panose="02010600030101010101" charset="-122"/>
                <a:ea typeface="等线" panose="02010600030101010101" charset="-122"/>
                <a:cs typeface="Times New Roman" panose="02020603050405020304" pitchFamily="18" charset="0"/>
              </a:rPr>
              <a:t>命名规范</a:t>
            </a:r>
            <a:r>
              <a:rPr sz="1800" kern="100" dirty="0">
                <a:effectLst/>
                <a:latin typeface="等线" panose="02010600030101010101" charset="-122"/>
                <a:ea typeface="等线" panose="02010600030101010101" charset="-122"/>
                <a:cs typeface="Times New Roman" panose="02020603050405020304" pitchFamily="18" charset="0"/>
              </a:rPr>
              <a:t>十分重要。</a:t>
            </a:r>
            <a:endParaRPr sz="1800" kern="100" dirty="0">
              <a:effectLst/>
              <a:latin typeface="等线" panose="02010600030101010101" charset="-122"/>
              <a:ea typeface="等线" panose="02010600030101010101" charset="-122"/>
              <a:cs typeface="Times New Roman" panose="02020603050405020304" pitchFamily="18"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142000" y="796672"/>
            <a:ext cx="5392402" cy="5392401"/>
          </a:xfrm>
          <a:prstGeom prst="ellipse">
            <a:avLst/>
          </a:prstGeom>
          <a:noFill/>
          <a:ln w="6350">
            <a:solidFill>
              <a:schemeClr val="bg1">
                <a:lumMod val="75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1189667" y="-250994"/>
            <a:ext cx="7487735" cy="7487734"/>
          </a:xfrm>
          <a:prstGeom prst="ellipse">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p:cNvSpPr/>
          <p:nvPr/>
        </p:nvSpPr>
        <p:spPr>
          <a:xfrm>
            <a:off x="-100010" y="1110117"/>
            <a:ext cx="6810228" cy="6810226"/>
          </a:xfrm>
          <a:prstGeom prst="ellipse">
            <a:avLst/>
          </a:prstGeom>
          <a:noFill/>
          <a:ln w="6350">
            <a:solidFill>
              <a:schemeClr val="bg1">
                <a:lumMod val="75000"/>
                <a:alpha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椭圆 4"/>
          <p:cNvSpPr/>
          <p:nvPr/>
        </p:nvSpPr>
        <p:spPr>
          <a:xfrm>
            <a:off x="-743543" y="-1707853"/>
            <a:ext cx="7487735" cy="7487734"/>
          </a:xfrm>
          <a:prstGeom prst="ellipse">
            <a:avLst/>
          </a:prstGeom>
          <a:noFill/>
          <a:ln w="6350">
            <a:solidFill>
              <a:schemeClr val="bg1">
                <a:lumMod val="75000"/>
                <a:alpha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785488" y="1791863"/>
            <a:ext cx="3468634" cy="3468634"/>
          </a:xfrm>
          <a:prstGeom prst="ellipse">
            <a:avLst/>
          </a:prstGeom>
          <a:noFill/>
          <a:ln w="44450">
            <a:solidFill>
              <a:srgbClr val="3843B3">
                <a:alpha val="2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椭圆 7"/>
          <p:cNvSpPr/>
          <p:nvPr/>
        </p:nvSpPr>
        <p:spPr>
          <a:xfrm>
            <a:off x="878743" y="1885118"/>
            <a:ext cx="3282124" cy="3282124"/>
          </a:xfrm>
          <a:prstGeom prst="ellipse">
            <a:avLst/>
          </a:prstGeom>
          <a:solidFill>
            <a:srgbClr val="3843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矩形 13"/>
          <p:cNvSpPr/>
          <p:nvPr>
            <p:custDataLst>
              <p:tags r:id="rId1"/>
            </p:custDataLst>
          </p:nvPr>
        </p:nvSpPr>
        <p:spPr>
          <a:xfrm>
            <a:off x="6106582" y="1082192"/>
            <a:ext cx="4226560" cy="410803"/>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custDataLst>
              <p:tags r:id="rId2"/>
            </p:custDataLst>
          </p:nvPr>
        </p:nvSpPr>
        <p:spPr>
          <a:xfrm>
            <a:off x="6621523" y="2096976"/>
            <a:ext cx="4226560" cy="410803"/>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custDataLst>
              <p:tags r:id="rId3"/>
            </p:custDataLst>
          </p:nvPr>
        </p:nvSpPr>
        <p:spPr>
          <a:xfrm>
            <a:off x="6773585" y="3223598"/>
            <a:ext cx="4226560" cy="410803"/>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custDataLst>
              <p:tags r:id="rId4"/>
            </p:custDataLst>
          </p:nvPr>
        </p:nvSpPr>
        <p:spPr>
          <a:xfrm>
            <a:off x="6621523" y="4309828"/>
            <a:ext cx="4226560" cy="410803"/>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p:cNvGrpSpPr/>
          <p:nvPr>
            <p:custDataLst>
              <p:tags r:id="rId5"/>
            </p:custDataLst>
          </p:nvPr>
        </p:nvGrpSpPr>
        <p:grpSpPr>
          <a:xfrm>
            <a:off x="5305305" y="963203"/>
            <a:ext cx="619822" cy="634301"/>
            <a:chOff x="5305305" y="963203"/>
            <a:chExt cx="619822" cy="634301"/>
          </a:xfrm>
        </p:grpSpPr>
        <p:sp>
          <p:nvSpPr>
            <p:cNvPr id="12" name="椭圆 11"/>
            <p:cNvSpPr/>
            <p:nvPr>
              <p:custDataLst>
                <p:tags r:id="rId6"/>
              </p:custDataLst>
            </p:nvPr>
          </p:nvSpPr>
          <p:spPr>
            <a:xfrm>
              <a:off x="5305305" y="977682"/>
              <a:ext cx="619822" cy="619822"/>
            </a:xfrm>
            <a:prstGeom prst="ellipse">
              <a:avLst/>
            </a:prstGeom>
            <a:solidFill>
              <a:srgbClr val="3843B3"/>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dirty="0">
                <a:latin typeface="Montserrat Light" panose="00000400000000000000" pitchFamily="2" charset="0"/>
              </a:endParaRPr>
            </a:p>
          </p:txBody>
        </p:sp>
        <p:sp>
          <p:nvSpPr>
            <p:cNvPr id="23" name="文本框 22"/>
            <p:cNvSpPr txBox="1"/>
            <p:nvPr>
              <p:custDataLst>
                <p:tags r:id="rId7"/>
              </p:custDataLst>
            </p:nvPr>
          </p:nvSpPr>
          <p:spPr>
            <a:xfrm>
              <a:off x="5398921" y="963203"/>
              <a:ext cx="453024" cy="584775"/>
            </a:xfrm>
            <a:prstGeom prst="rect">
              <a:avLst/>
            </a:prstGeom>
            <a:noFill/>
          </p:spPr>
          <p:txBody>
            <a:bodyPr wrap="square" rtlCol="0">
              <a:spAutoFit/>
            </a:bodyPr>
            <a:lstStyle/>
            <a:p>
              <a:r>
                <a:rPr lang="en-US" altLang="zh-CN" sz="3200" dirty="0">
                  <a:solidFill>
                    <a:schemeClr val="bg1"/>
                  </a:solidFill>
                  <a:latin typeface="Novecento wide Bold" panose="00000805000000000000" pitchFamily="50" charset="0"/>
                </a:rPr>
                <a:t>1</a:t>
              </a:r>
              <a:endParaRPr lang="zh-CN" altLang="en-US" sz="3200" dirty="0">
                <a:solidFill>
                  <a:schemeClr val="bg1"/>
                </a:solidFill>
                <a:latin typeface="Novecento wide Bold" panose="00000805000000000000" pitchFamily="50" charset="0"/>
              </a:endParaRPr>
            </a:p>
          </p:txBody>
        </p:sp>
      </p:grpSp>
      <p:grpSp>
        <p:nvGrpSpPr>
          <p:cNvPr id="24" name="组合 23"/>
          <p:cNvGrpSpPr/>
          <p:nvPr>
            <p:custDataLst>
              <p:tags r:id="rId8"/>
            </p:custDataLst>
          </p:nvPr>
        </p:nvGrpSpPr>
        <p:grpSpPr>
          <a:xfrm>
            <a:off x="5796671" y="1977986"/>
            <a:ext cx="619822" cy="634301"/>
            <a:chOff x="5305305" y="963203"/>
            <a:chExt cx="619822" cy="634301"/>
          </a:xfrm>
        </p:grpSpPr>
        <p:sp>
          <p:nvSpPr>
            <p:cNvPr id="25" name="椭圆 24"/>
            <p:cNvSpPr/>
            <p:nvPr>
              <p:custDataLst>
                <p:tags r:id="rId9"/>
              </p:custDataLst>
            </p:nvPr>
          </p:nvSpPr>
          <p:spPr>
            <a:xfrm>
              <a:off x="5305305" y="977682"/>
              <a:ext cx="619822" cy="619822"/>
            </a:xfrm>
            <a:prstGeom prst="ellipse">
              <a:avLst/>
            </a:prstGeom>
            <a:solidFill>
              <a:srgbClr val="3843B3"/>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dirty="0">
                <a:latin typeface="Montserrat Light" panose="00000400000000000000" pitchFamily="2" charset="0"/>
              </a:endParaRPr>
            </a:p>
          </p:txBody>
        </p:sp>
        <p:sp>
          <p:nvSpPr>
            <p:cNvPr id="26" name="文本框 25"/>
            <p:cNvSpPr txBox="1"/>
            <p:nvPr>
              <p:custDataLst>
                <p:tags r:id="rId10"/>
              </p:custDataLst>
            </p:nvPr>
          </p:nvSpPr>
          <p:spPr>
            <a:xfrm>
              <a:off x="5398921" y="963203"/>
              <a:ext cx="453024" cy="584775"/>
            </a:xfrm>
            <a:prstGeom prst="rect">
              <a:avLst/>
            </a:prstGeom>
            <a:noFill/>
          </p:spPr>
          <p:txBody>
            <a:bodyPr wrap="square" rtlCol="0">
              <a:spAutoFit/>
            </a:bodyPr>
            <a:lstStyle/>
            <a:p>
              <a:r>
                <a:rPr lang="en-US" altLang="zh-CN" sz="3200" dirty="0">
                  <a:solidFill>
                    <a:schemeClr val="bg1"/>
                  </a:solidFill>
                  <a:latin typeface="Novecento wide Bold" panose="00000805000000000000" pitchFamily="50" charset="0"/>
                </a:rPr>
                <a:t>2</a:t>
              </a:r>
              <a:endParaRPr lang="zh-CN" altLang="en-US" sz="3200" dirty="0">
                <a:solidFill>
                  <a:schemeClr val="bg1"/>
                </a:solidFill>
                <a:latin typeface="Novecento wide Bold" panose="00000805000000000000" pitchFamily="50" charset="0"/>
              </a:endParaRPr>
            </a:p>
          </p:txBody>
        </p:sp>
      </p:grpSp>
      <p:grpSp>
        <p:nvGrpSpPr>
          <p:cNvPr id="27" name="组合 26"/>
          <p:cNvGrpSpPr/>
          <p:nvPr>
            <p:custDataLst>
              <p:tags r:id="rId11"/>
            </p:custDataLst>
          </p:nvPr>
        </p:nvGrpSpPr>
        <p:grpSpPr>
          <a:xfrm>
            <a:off x="5989199" y="3126456"/>
            <a:ext cx="619822" cy="634301"/>
            <a:chOff x="5305305" y="963203"/>
            <a:chExt cx="619822" cy="634301"/>
          </a:xfrm>
        </p:grpSpPr>
        <p:sp>
          <p:nvSpPr>
            <p:cNvPr id="28" name="椭圆 27"/>
            <p:cNvSpPr/>
            <p:nvPr>
              <p:custDataLst>
                <p:tags r:id="rId12"/>
              </p:custDataLst>
            </p:nvPr>
          </p:nvSpPr>
          <p:spPr>
            <a:xfrm>
              <a:off x="5305305" y="977682"/>
              <a:ext cx="619822" cy="619822"/>
            </a:xfrm>
            <a:prstGeom prst="ellipse">
              <a:avLst/>
            </a:prstGeom>
            <a:solidFill>
              <a:srgbClr val="3843B3"/>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dirty="0">
                <a:latin typeface="Montserrat Light" panose="00000400000000000000" pitchFamily="2" charset="0"/>
              </a:endParaRPr>
            </a:p>
          </p:txBody>
        </p:sp>
        <p:sp>
          <p:nvSpPr>
            <p:cNvPr id="29" name="文本框 28"/>
            <p:cNvSpPr txBox="1"/>
            <p:nvPr>
              <p:custDataLst>
                <p:tags r:id="rId13"/>
              </p:custDataLst>
            </p:nvPr>
          </p:nvSpPr>
          <p:spPr>
            <a:xfrm>
              <a:off x="5398921" y="963203"/>
              <a:ext cx="453024" cy="584775"/>
            </a:xfrm>
            <a:prstGeom prst="rect">
              <a:avLst/>
            </a:prstGeom>
            <a:noFill/>
          </p:spPr>
          <p:txBody>
            <a:bodyPr wrap="square" rtlCol="0">
              <a:spAutoFit/>
            </a:bodyPr>
            <a:lstStyle/>
            <a:p>
              <a:r>
                <a:rPr lang="en-US" altLang="zh-CN" sz="3200" dirty="0">
                  <a:solidFill>
                    <a:schemeClr val="bg1"/>
                  </a:solidFill>
                  <a:latin typeface="Novecento wide Bold" panose="00000805000000000000" pitchFamily="50" charset="0"/>
                </a:rPr>
                <a:t>3</a:t>
              </a:r>
              <a:endParaRPr lang="zh-CN" altLang="en-US" sz="3200" dirty="0">
                <a:solidFill>
                  <a:schemeClr val="bg1"/>
                </a:solidFill>
                <a:latin typeface="Novecento wide Bold" panose="00000805000000000000" pitchFamily="50" charset="0"/>
              </a:endParaRPr>
            </a:p>
          </p:txBody>
        </p:sp>
      </p:grpSp>
      <p:grpSp>
        <p:nvGrpSpPr>
          <p:cNvPr id="30" name="组合 29"/>
          <p:cNvGrpSpPr/>
          <p:nvPr>
            <p:custDataLst>
              <p:tags r:id="rId14"/>
            </p:custDataLst>
          </p:nvPr>
        </p:nvGrpSpPr>
        <p:grpSpPr>
          <a:xfrm>
            <a:off x="5786089" y="4239680"/>
            <a:ext cx="619822" cy="633542"/>
            <a:chOff x="5305305" y="963962"/>
            <a:chExt cx="619822" cy="633542"/>
          </a:xfrm>
        </p:grpSpPr>
        <p:sp>
          <p:nvSpPr>
            <p:cNvPr id="31" name="椭圆 30"/>
            <p:cNvSpPr/>
            <p:nvPr>
              <p:custDataLst>
                <p:tags r:id="rId15"/>
              </p:custDataLst>
            </p:nvPr>
          </p:nvSpPr>
          <p:spPr>
            <a:xfrm>
              <a:off x="5305305" y="977682"/>
              <a:ext cx="619822" cy="619822"/>
            </a:xfrm>
            <a:prstGeom prst="ellipse">
              <a:avLst/>
            </a:prstGeom>
            <a:solidFill>
              <a:srgbClr val="3843B3"/>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dirty="0">
                <a:latin typeface="Montserrat Light" panose="00000400000000000000" pitchFamily="2" charset="0"/>
              </a:endParaRPr>
            </a:p>
          </p:txBody>
        </p:sp>
        <p:sp>
          <p:nvSpPr>
            <p:cNvPr id="32" name="文本框 31"/>
            <p:cNvSpPr txBox="1"/>
            <p:nvPr>
              <p:custDataLst>
                <p:tags r:id="rId16"/>
              </p:custDataLst>
            </p:nvPr>
          </p:nvSpPr>
          <p:spPr>
            <a:xfrm>
              <a:off x="5360810" y="963962"/>
              <a:ext cx="453024" cy="584775"/>
            </a:xfrm>
            <a:prstGeom prst="rect">
              <a:avLst/>
            </a:prstGeom>
            <a:noFill/>
          </p:spPr>
          <p:txBody>
            <a:bodyPr wrap="square" rtlCol="0">
              <a:spAutoFit/>
            </a:bodyPr>
            <a:lstStyle/>
            <a:p>
              <a:r>
                <a:rPr lang="en-US" altLang="zh-CN" sz="3200" dirty="0">
                  <a:solidFill>
                    <a:schemeClr val="bg1"/>
                  </a:solidFill>
                  <a:latin typeface="Novecento wide Bold" panose="00000805000000000000" pitchFamily="50" charset="0"/>
                </a:rPr>
                <a:t>4</a:t>
              </a:r>
              <a:endParaRPr lang="zh-CN" altLang="en-US" sz="3200" dirty="0">
                <a:solidFill>
                  <a:schemeClr val="bg1"/>
                </a:solidFill>
                <a:latin typeface="Novecento wide Bold" panose="00000805000000000000" pitchFamily="50" charset="0"/>
              </a:endParaRPr>
            </a:p>
          </p:txBody>
        </p:sp>
      </p:grpSp>
      <p:sp>
        <p:nvSpPr>
          <p:cNvPr id="36" name="文本框 35"/>
          <p:cNvSpPr txBox="1"/>
          <p:nvPr/>
        </p:nvSpPr>
        <p:spPr>
          <a:xfrm>
            <a:off x="1029825" y="3013500"/>
            <a:ext cx="2979960" cy="830997"/>
          </a:xfrm>
          <a:prstGeom prst="rect">
            <a:avLst/>
          </a:prstGeom>
          <a:noFill/>
        </p:spPr>
        <p:txBody>
          <a:bodyPr wrap="square" rtlCol="0">
            <a:spAutoFit/>
          </a:bodyPr>
          <a:lstStyle/>
          <a:p>
            <a:pPr algn="ctr"/>
            <a:r>
              <a:rPr lang="zh-CN" altLang="en-US" sz="4800" b="1" dirty="0">
                <a:solidFill>
                  <a:schemeClr val="bg1"/>
                </a:solidFill>
                <a:latin typeface="微软雅黑" panose="020B0503020204020204" pitchFamily="34" charset="-122"/>
                <a:ea typeface="微软雅黑" panose="020B0503020204020204" pitchFamily="34" charset="-122"/>
              </a:rPr>
              <a:t>答辩目录</a:t>
            </a:r>
            <a:endParaRPr lang="zh-CN" altLang="en-US" sz="4800" b="1" dirty="0">
              <a:solidFill>
                <a:schemeClr val="bg1"/>
              </a:solidFill>
              <a:latin typeface="微软雅黑" panose="020B0503020204020204" pitchFamily="34" charset="-122"/>
              <a:ea typeface="微软雅黑" panose="020B0503020204020204" pitchFamily="34" charset="-122"/>
            </a:endParaRPr>
          </a:p>
        </p:txBody>
      </p:sp>
      <p:sp>
        <p:nvSpPr>
          <p:cNvPr id="41" name="文本框 40"/>
          <p:cNvSpPr txBox="1"/>
          <p:nvPr>
            <p:custDataLst>
              <p:tags r:id="rId17"/>
            </p:custDataLst>
          </p:nvPr>
        </p:nvSpPr>
        <p:spPr>
          <a:xfrm>
            <a:off x="6021982" y="1057196"/>
            <a:ext cx="2126067" cy="460375"/>
          </a:xfrm>
          <a:prstGeom prst="rect">
            <a:avLst/>
          </a:prstGeom>
          <a:noFill/>
        </p:spPr>
        <p:txBody>
          <a:bodyPr wrap="square" rtlCol="0">
            <a:spAutoFit/>
          </a:bodyPr>
          <a:lstStyle/>
          <a:p>
            <a:r>
              <a:rPr lang="zh-CN" altLang="en-US" sz="2400" dirty="0">
                <a:solidFill>
                  <a:schemeClr val="bg2">
                    <a:lumMod val="25000"/>
                  </a:schemeClr>
                </a:solidFill>
                <a:latin typeface="微软雅黑" panose="020B0503020204020204" pitchFamily="34" charset="-122"/>
                <a:ea typeface="微软雅黑" panose="020B0503020204020204" pitchFamily="34" charset="-122"/>
              </a:rPr>
              <a:t>项目介绍</a:t>
            </a:r>
            <a:endParaRPr lang="zh-CN" altLang="en-US" sz="2400" dirty="0">
              <a:solidFill>
                <a:schemeClr val="bg2">
                  <a:lumMod val="25000"/>
                </a:schemeClr>
              </a:solidFill>
              <a:latin typeface="微软雅黑" panose="020B0503020204020204" pitchFamily="34" charset="-122"/>
              <a:ea typeface="微软雅黑" panose="020B0503020204020204" pitchFamily="34" charset="-122"/>
            </a:endParaRPr>
          </a:p>
        </p:txBody>
      </p:sp>
      <p:sp>
        <p:nvSpPr>
          <p:cNvPr id="42" name="文本框 41"/>
          <p:cNvSpPr txBox="1"/>
          <p:nvPr>
            <p:custDataLst>
              <p:tags r:id="rId18"/>
            </p:custDataLst>
          </p:nvPr>
        </p:nvSpPr>
        <p:spPr>
          <a:xfrm>
            <a:off x="6608735" y="2071543"/>
            <a:ext cx="2126067" cy="460375"/>
          </a:xfrm>
          <a:prstGeom prst="rect">
            <a:avLst/>
          </a:prstGeom>
          <a:noFill/>
        </p:spPr>
        <p:txBody>
          <a:bodyPr wrap="square" rtlCol="0">
            <a:spAutoFit/>
          </a:bodyPr>
          <a:lstStyle/>
          <a:p>
            <a:r>
              <a:rPr lang="zh-CN" altLang="en-US" sz="2400" dirty="0">
                <a:solidFill>
                  <a:schemeClr val="bg2">
                    <a:lumMod val="25000"/>
                  </a:schemeClr>
                </a:solidFill>
                <a:latin typeface="微软雅黑" panose="020B0503020204020204" pitchFamily="34" charset="-122"/>
                <a:ea typeface="微软雅黑" panose="020B0503020204020204" pitchFamily="34" charset="-122"/>
              </a:rPr>
              <a:t>功能设计</a:t>
            </a:r>
            <a:endParaRPr lang="zh-CN" altLang="en-US" sz="2400" dirty="0">
              <a:solidFill>
                <a:schemeClr val="bg2">
                  <a:lumMod val="25000"/>
                </a:schemeClr>
              </a:solidFill>
              <a:latin typeface="微软雅黑" panose="020B0503020204020204" pitchFamily="34" charset="-122"/>
              <a:ea typeface="微软雅黑" panose="020B0503020204020204" pitchFamily="34" charset="-122"/>
            </a:endParaRPr>
          </a:p>
        </p:txBody>
      </p:sp>
      <p:sp>
        <p:nvSpPr>
          <p:cNvPr id="43" name="文本框 42"/>
          <p:cNvSpPr txBox="1"/>
          <p:nvPr>
            <p:custDataLst>
              <p:tags r:id="rId19"/>
            </p:custDataLst>
          </p:nvPr>
        </p:nvSpPr>
        <p:spPr>
          <a:xfrm>
            <a:off x="6710218" y="3188010"/>
            <a:ext cx="2126067" cy="460375"/>
          </a:xfrm>
          <a:prstGeom prst="rect">
            <a:avLst/>
          </a:prstGeom>
          <a:noFill/>
        </p:spPr>
        <p:txBody>
          <a:bodyPr wrap="square" rtlCol="0">
            <a:spAutoFit/>
          </a:bodyPr>
          <a:lstStyle/>
          <a:p>
            <a:r>
              <a:rPr lang="zh-CN" altLang="en-US" sz="2400" dirty="0">
                <a:solidFill>
                  <a:schemeClr val="bg2">
                    <a:lumMod val="25000"/>
                  </a:schemeClr>
                </a:solidFill>
                <a:latin typeface="微软雅黑" panose="020B0503020204020204" pitchFamily="34" charset="-122"/>
                <a:ea typeface="微软雅黑" panose="020B0503020204020204" pitchFamily="34" charset="-122"/>
              </a:rPr>
              <a:t>项目亮点</a:t>
            </a:r>
            <a:endParaRPr lang="zh-CN" altLang="en-US" sz="2400" dirty="0">
              <a:solidFill>
                <a:schemeClr val="bg2">
                  <a:lumMod val="25000"/>
                </a:schemeClr>
              </a:solidFill>
              <a:latin typeface="微软雅黑" panose="020B0503020204020204" pitchFamily="34" charset="-122"/>
              <a:ea typeface="微软雅黑" panose="020B0503020204020204" pitchFamily="34" charset="-122"/>
            </a:endParaRPr>
          </a:p>
        </p:txBody>
      </p:sp>
      <p:sp>
        <p:nvSpPr>
          <p:cNvPr id="44" name="文本框 43"/>
          <p:cNvSpPr txBox="1"/>
          <p:nvPr>
            <p:custDataLst>
              <p:tags r:id="rId20"/>
            </p:custDataLst>
          </p:nvPr>
        </p:nvSpPr>
        <p:spPr>
          <a:xfrm>
            <a:off x="6608736" y="4295944"/>
            <a:ext cx="2126067" cy="460375"/>
          </a:xfrm>
          <a:prstGeom prst="rect">
            <a:avLst/>
          </a:prstGeom>
          <a:noFill/>
        </p:spPr>
        <p:txBody>
          <a:bodyPr wrap="square" rtlCol="0">
            <a:spAutoFit/>
          </a:bodyPr>
          <a:lstStyle/>
          <a:p>
            <a:r>
              <a:rPr lang="zh-CN" altLang="en-US" sz="2400" dirty="0">
                <a:solidFill>
                  <a:schemeClr val="bg2">
                    <a:lumMod val="25000"/>
                  </a:schemeClr>
                </a:solidFill>
                <a:latin typeface="微软雅黑" panose="020B0503020204020204" pitchFamily="34" charset="-122"/>
                <a:ea typeface="微软雅黑" panose="020B0503020204020204" pitchFamily="34" charset="-122"/>
              </a:rPr>
              <a:t>项目难点</a:t>
            </a:r>
            <a:endParaRPr lang="zh-CN" altLang="en-US" sz="2400" dirty="0">
              <a:solidFill>
                <a:schemeClr val="bg2">
                  <a:lumMod val="25000"/>
                </a:schemeClr>
              </a:solidFill>
              <a:latin typeface="微软雅黑" panose="020B0503020204020204" pitchFamily="34" charset="-122"/>
              <a:ea typeface="微软雅黑" panose="020B0503020204020204" pitchFamily="34" charset="-122"/>
            </a:endParaRPr>
          </a:p>
        </p:txBody>
      </p:sp>
      <p:pic>
        <p:nvPicPr>
          <p:cNvPr id="47" name="图形 46"/>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1395832" y="2323777"/>
            <a:ext cx="2197822" cy="2267595"/>
          </a:xfrm>
          <a:prstGeom prst="rect">
            <a:avLst/>
          </a:prstGeom>
        </p:spPr>
      </p:pic>
      <p:sp>
        <p:nvSpPr>
          <p:cNvPr id="39" name="文本框 38"/>
          <p:cNvSpPr txBox="1"/>
          <p:nvPr/>
        </p:nvSpPr>
        <p:spPr>
          <a:xfrm>
            <a:off x="1079850" y="3707176"/>
            <a:ext cx="2944632" cy="400110"/>
          </a:xfrm>
          <a:prstGeom prst="rect">
            <a:avLst/>
          </a:prstGeom>
          <a:noFill/>
        </p:spPr>
        <p:txBody>
          <a:bodyPr wrap="square" rtlCol="0">
            <a:spAutoFit/>
          </a:bodyPr>
          <a:lstStyle/>
          <a:p>
            <a:pPr algn="ctr"/>
            <a:r>
              <a:rPr lang="en-US" altLang="zh-CN" sz="2000" dirty="0">
                <a:ln>
                  <a:solidFill>
                    <a:schemeClr val="bg1"/>
                  </a:solidFill>
                </a:ln>
                <a:noFill/>
                <a:latin typeface="Novecento wide Bold" panose="00000805000000000000" pitchFamily="50" charset="0"/>
                <a:ea typeface="思源黑体 Medium" panose="020B0600000000000000" pitchFamily="34" charset="-122"/>
              </a:rPr>
              <a:t>Directory</a:t>
            </a:r>
            <a:endParaRPr lang="zh-CN" altLang="en-US" sz="2000" dirty="0">
              <a:ln>
                <a:solidFill>
                  <a:schemeClr val="bg1"/>
                </a:solidFill>
              </a:ln>
              <a:noFill/>
              <a:latin typeface="Novecento wide Bold" panose="00000805000000000000" pitchFamily="50" charset="0"/>
              <a:ea typeface="思源黑体 Medium" panose="020B0600000000000000" pitchFamily="34" charset="-122"/>
            </a:endParaRPr>
          </a:p>
        </p:txBody>
      </p:sp>
      <p:sp>
        <p:nvSpPr>
          <p:cNvPr id="33" name="矩形 32"/>
          <p:cNvSpPr/>
          <p:nvPr>
            <p:custDataLst>
              <p:tags r:id="rId23"/>
            </p:custDataLst>
          </p:nvPr>
        </p:nvSpPr>
        <p:spPr>
          <a:xfrm>
            <a:off x="6127826" y="5487271"/>
            <a:ext cx="4226560" cy="410803"/>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4" name="组合 33"/>
          <p:cNvGrpSpPr/>
          <p:nvPr>
            <p:custDataLst>
              <p:tags r:id="rId24"/>
            </p:custDataLst>
          </p:nvPr>
        </p:nvGrpSpPr>
        <p:grpSpPr>
          <a:xfrm>
            <a:off x="5292392" y="5417123"/>
            <a:ext cx="619822" cy="633542"/>
            <a:chOff x="5305305" y="963962"/>
            <a:chExt cx="619822" cy="633542"/>
          </a:xfrm>
        </p:grpSpPr>
        <p:sp>
          <p:nvSpPr>
            <p:cNvPr id="35" name="椭圆 34"/>
            <p:cNvSpPr/>
            <p:nvPr>
              <p:custDataLst>
                <p:tags r:id="rId25"/>
              </p:custDataLst>
            </p:nvPr>
          </p:nvSpPr>
          <p:spPr>
            <a:xfrm>
              <a:off x="5305305" y="977682"/>
              <a:ext cx="619822" cy="619822"/>
            </a:xfrm>
            <a:prstGeom prst="ellipse">
              <a:avLst/>
            </a:prstGeom>
            <a:solidFill>
              <a:srgbClr val="3843B3"/>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dirty="0">
                <a:latin typeface="Montserrat Light" panose="00000400000000000000" pitchFamily="2" charset="0"/>
              </a:endParaRPr>
            </a:p>
          </p:txBody>
        </p:sp>
        <p:sp>
          <p:nvSpPr>
            <p:cNvPr id="37" name="文本框 36"/>
            <p:cNvSpPr txBox="1"/>
            <p:nvPr>
              <p:custDataLst>
                <p:tags r:id="rId26"/>
              </p:custDataLst>
            </p:nvPr>
          </p:nvSpPr>
          <p:spPr>
            <a:xfrm>
              <a:off x="5360810" y="963962"/>
              <a:ext cx="453024" cy="584775"/>
            </a:xfrm>
            <a:prstGeom prst="rect">
              <a:avLst/>
            </a:prstGeom>
            <a:noFill/>
          </p:spPr>
          <p:txBody>
            <a:bodyPr wrap="square" rtlCol="0">
              <a:spAutoFit/>
            </a:bodyPr>
            <a:lstStyle/>
            <a:p>
              <a:r>
                <a:rPr lang="en-US" altLang="zh-CN" sz="3200" dirty="0">
                  <a:solidFill>
                    <a:schemeClr val="bg1"/>
                  </a:solidFill>
                  <a:latin typeface="Novecento wide Bold" panose="00000805000000000000" pitchFamily="50" charset="0"/>
                </a:rPr>
                <a:t>5</a:t>
              </a:r>
              <a:endParaRPr lang="zh-CN" altLang="en-US" sz="3200" dirty="0">
                <a:solidFill>
                  <a:schemeClr val="bg1"/>
                </a:solidFill>
                <a:latin typeface="Novecento wide Bold" panose="00000805000000000000" pitchFamily="50" charset="0"/>
              </a:endParaRPr>
            </a:p>
          </p:txBody>
        </p:sp>
      </p:grpSp>
      <p:sp>
        <p:nvSpPr>
          <p:cNvPr id="38" name="文本框 37"/>
          <p:cNvSpPr txBox="1"/>
          <p:nvPr>
            <p:custDataLst>
              <p:tags r:id="rId27"/>
            </p:custDataLst>
          </p:nvPr>
        </p:nvSpPr>
        <p:spPr>
          <a:xfrm>
            <a:off x="6115039" y="5473387"/>
            <a:ext cx="2126067" cy="460375"/>
          </a:xfrm>
          <a:prstGeom prst="rect">
            <a:avLst/>
          </a:prstGeom>
          <a:noFill/>
        </p:spPr>
        <p:txBody>
          <a:bodyPr wrap="square" rtlCol="0">
            <a:spAutoFit/>
          </a:bodyPr>
          <a:lstStyle/>
          <a:p>
            <a:r>
              <a:rPr lang="zh-CN" altLang="en-US" sz="2400" dirty="0">
                <a:solidFill>
                  <a:schemeClr val="bg2">
                    <a:lumMod val="25000"/>
                  </a:schemeClr>
                </a:solidFill>
                <a:latin typeface="微软雅黑" panose="020B0503020204020204" pitchFamily="34" charset="-122"/>
                <a:ea typeface="微软雅黑" panose="020B0503020204020204" pitchFamily="34" charset="-122"/>
              </a:rPr>
              <a:t>心得体会</a:t>
            </a:r>
            <a:endParaRPr lang="zh-CN" altLang="en-US" sz="2400" dirty="0">
              <a:solidFill>
                <a:schemeClr val="bg2">
                  <a:lumMod val="25000"/>
                </a:schemeClr>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920841" y="72406"/>
            <a:ext cx="2249715" cy="6858000"/>
          </a:xfrm>
          <a:prstGeom prst="rect">
            <a:avLst/>
          </a:prstGeom>
          <a:solidFill>
            <a:srgbClr val="3843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3" name="文本框 2"/>
          <p:cNvSpPr txBox="1"/>
          <p:nvPr/>
        </p:nvSpPr>
        <p:spPr>
          <a:xfrm>
            <a:off x="1425004" y="509861"/>
            <a:ext cx="2656459" cy="460375"/>
          </a:xfrm>
          <a:prstGeom prst="rect">
            <a:avLst/>
          </a:prstGeom>
          <a:noFill/>
        </p:spPr>
        <p:txBody>
          <a:bodyPr wrap="square" rtlCol="0">
            <a:spAutoFit/>
          </a:bodyPr>
          <a:lstStyle/>
          <a:p>
            <a:r>
              <a:rPr lang="zh-CN" altLang="en-US" sz="2400" b="1" dirty="0">
                <a:solidFill>
                  <a:schemeClr val="bg2">
                    <a:lumMod val="25000"/>
                  </a:schemeClr>
                </a:solidFill>
                <a:latin typeface="微软雅黑" panose="020B0503020204020204" pitchFamily="34" charset="-122"/>
                <a:ea typeface="微软雅黑" panose="020B0503020204020204" pitchFamily="34" charset="-122"/>
              </a:rPr>
              <a:t>项目难点</a:t>
            </a:r>
            <a:endParaRPr lang="zh-CN" altLang="en-US" sz="2400" b="1" dirty="0">
              <a:solidFill>
                <a:schemeClr val="bg2">
                  <a:lumMod val="25000"/>
                </a:schemeClr>
              </a:solidFill>
              <a:latin typeface="微软雅黑" panose="020B0503020204020204" pitchFamily="34" charset="-122"/>
              <a:ea typeface="微软雅黑" panose="020B0503020204020204" pitchFamily="34" charset="-122"/>
            </a:endParaRPr>
          </a:p>
        </p:txBody>
      </p:sp>
      <p:pic>
        <p:nvPicPr>
          <p:cNvPr id="4" name="图形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516998" y="420430"/>
            <a:ext cx="1068278" cy="1102192"/>
          </a:xfrm>
          <a:prstGeom prst="rect">
            <a:avLst/>
          </a:prstGeom>
        </p:spPr>
      </p:pic>
      <p:sp>
        <p:nvSpPr>
          <p:cNvPr id="6" name="椭圆 5"/>
          <p:cNvSpPr/>
          <p:nvPr/>
        </p:nvSpPr>
        <p:spPr>
          <a:xfrm>
            <a:off x="968457" y="577043"/>
            <a:ext cx="327299" cy="327299"/>
          </a:xfrm>
          <a:prstGeom prst="ellipse">
            <a:avLst/>
          </a:prstGeom>
          <a:solidFill>
            <a:srgbClr val="3843B3"/>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dirty="0">
              <a:latin typeface="微软雅黑" panose="020B0503020204020204" pitchFamily="34" charset="-122"/>
              <a:ea typeface="微软雅黑" panose="020B0503020204020204" pitchFamily="34" charset="-122"/>
            </a:endParaRPr>
          </a:p>
        </p:txBody>
      </p:sp>
      <p:sp>
        <p:nvSpPr>
          <p:cNvPr id="8" name="文本框 7"/>
          <p:cNvSpPr txBox="1"/>
          <p:nvPr/>
        </p:nvSpPr>
        <p:spPr>
          <a:xfrm>
            <a:off x="10173628" y="3729900"/>
            <a:ext cx="1787029" cy="460375"/>
          </a:xfrm>
          <a:prstGeom prst="rect">
            <a:avLst/>
          </a:prstGeom>
          <a:noFill/>
        </p:spPr>
        <p:txBody>
          <a:bodyPr wrap="squar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项目难点</a:t>
            </a:r>
            <a:endParaRPr lang="zh-CN" altLang="en-US" sz="2400" dirty="0">
              <a:solidFill>
                <a:schemeClr val="bg1"/>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10152185" y="2582349"/>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功能设计</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10152673" y="2073555"/>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项目介绍</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10173628" y="3128100"/>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项目亮点</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2" name="文本框 11"/>
          <p:cNvSpPr txBox="1"/>
          <p:nvPr/>
        </p:nvSpPr>
        <p:spPr>
          <a:xfrm>
            <a:off x="10173628" y="4324947"/>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心得体会</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4" name="矩形: 圆角 13"/>
          <p:cNvSpPr/>
          <p:nvPr/>
        </p:nvSpPr>
        <p:spPr>
          <a:xfrm>
            <a:off x="1498790" y="1339713"/>
            <a:ext cx="7528801" cy="1556583"/>
          </a:xfrm>
          <a:prstGeom prst="roundRect">
            <a:avLst/>
          </a:prstGeom>
          <a:scene3d>
            <a:camera prst="obliqueBottomLeft"/>
            <a:lightRig rig="threePt" dir="t"/>
          </a:scene3d>
          <a:sp3d>
            <a:bevelT prst="relaxedIns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algn="just">
              <a:spcBef>
                <a:spcPts val="0"/>
              </a:spcBef>
              <a:spcAft>
                <a:spcPts val="0"/>
              </a:spcAft>
            </a:pPr>
            <a:r>
              <a:rPr lang="en-US" altLang="zh-CN" sz="1800" kern="100" dirty="0">
                <a:effectLst/>
                <a:latin typeface="等线" panose="02010600030101010101" charset="-122"/>
                <a:ea typeface="等线" panose="02010600030101010101" charset="-122"/>
                <a:cs typeface="Times New Roman" panose="02020603050405020304" pitchFamily="18" charset="0"/>
              </a:rPr>
              <a:t>6.</a:t>
            </a:r>
            <a:r>
              <a:rPr lang="zh-CN" altLang="en-US" sz="1800" kern="100" dirty="0">
                <a:effectLst/>
                <a:latin typeface="等线" panose="02010600030101010101" charset="-122"/>
                <a:ea typeface="等线" panose="02010600030101010101" charset="-122"/>
                <a:cs typeface="Times New Roman" panose="02020603050405020304" pitchFamily="18" charset="0"/>
              </a:rPr>
              <a:t>会议纪要需要</a:t>
            </a:r>
            <a:r>
              <a:rPr lang="zh-CN" altLang="en-US" sz="1800" b="1" kern="100" dirty="0">
                <a:solidFill>
                  <a:schemeClr val="bg1"/>
                </a:solidFill>
                <a:effectLst/>
                <a:latin typeface="等线" panose="02010600030101010101" charset="-122"/>
                <a:ea typeface="等线" panose="02010600030101010101" charset="-122"/>
                <a:cs typeface="Times New Roman" panose="02020603050405020304" pitchFamily="18" charset="0"/>
              </a:rPr>
              <a:t>上传图片和</a:t>
            </a:r>
            <a:r>
              <a:rPr lang="en-US" altLang="zh-CN" sz="1800" b="1" kern="100" dirty="0">
                <a:solidFill>
                  <a:schemeClr val="bg1"/>
                </a:solidFill>
                <a:effectLst/>
                <a:latin typeface="等线" panose="02010600030101010101" charset="-122"/>
                <a:ea typeface="等线" panose="02010600030101010101" charset="-122"/>
                <a:cs typeface="Times New Roman" panose="02020603050405020304" pitchFamily="18" charset="0"/>
              </a:rPr>
              <a:t>txt</a:t>
            </a:r>
            <a:r>
              <a:rPr lang="zh-CN" altLang="en-US" sz="1800" b="1" kern="100" dirty="0">
                <a:solidFill>
                  <a:schemeClr val="bg1"/>
                </a:solidFill>
                <a:effectLst/>
                <a:latin typeface="等线" panose="02010600030101010101" charset="-122"/>
                <a:ea typeface="等线" panose="02010600030101010101" charset="-122"/>
                <a:cs typeface="Times New Roman" panose="02020603050405020304" pitchFamily="18" charset="0"/>
              </a:rPr>
              <a:t>文件</a:t>
            </a:r>
            <a:r>
              <a:rPr lang="zh-CN" altLang="en-US" sz="1800" kern="100" dirty="0">
                <a:effectLst/>
                <a:latin typeface="等线" panose="02010600030101010101" charset="-122"/>
                <a:ea typeface="等线" panose="02010600030101010101" charset="-122"/>
                <a:cs typeface="Times New Roman" panose="02020603050405020304" pitchFamily="18" charset="0"/>
              </a:rPr>
              <a:t>并且实现预览功能，需要对这类文件</a:t>
            </a:r>
            <a:r>
              <a:rPr lang="zh-CN" altLang="en-US" sz="1800" b="1" kern="100" dirty="0">
                <a:solidFill>
                  <a:schemeClr val="bg1"/>
                </a:solidFill>
                <a:effectLst/>
                <a:latin typeface="等线" panose="02010600030101010101" charset="-122"/>
                <a:ea typeface="等线" panose="02010600030101010101" charset="-122"/>
                <a:cs typeface="Times New Roman" panose="02020603050405020304" pitchFamily="18" charset="0"/>
              </a:rPr>
              <a:t>数据进行处理</a:t>
            </a:r>
            <a:r>
              <a:rPr lang="zh-CN" altLang="en-US" sz="1800" kern="100" dirty="0">
                <a:effectLst/>
                <a:latin typeface="等线" panose="02010600030101010101" charset="-122"/>
                <a:ea typeface="等线" panose="02010600030101010101" charset="-122"/>
                <a:cs typeface="Times New Roman" panose="02020603050405020304" pitchFamily="18" charset="0"/>
              </a:rPr>
              <a:t>在上传至数据库并且还要准确出现在对应的预览盒子里，并且要保证在查看纪要这一功能中能传回前端，呈现这部分内容。</a:t>
            </a:r>
            <a:endParaRPr lang="zh-CN" altLang="en-US" sz="1800" kern="100" dirty="0">
              <a:effectLst/>
              <a:latin typeface="等线" panose="02010600030101010101" charset="-122"/>
              <a:ea typeface="等线" panose="02010600030101010101" charset="-122"/>
              <a:cs typeface="Times New Roman" panose="02020603050405020304" pitchFamily="18" charset="0"/>
            </a:endParaRPr>
          </a:p>
        </p:txBody>
      </p:sp>
      <p:sp>
        <p:nvSpPr>
          <p:cNvPr id="15" name="矩形: 圆角 14"/>
          <p:cNvSpPr/>
          <p:nvPr/>
        </p:nvSpPr>
        <p:spPr>
          <a:xfrm>
            <a:off x="1498154" y="3176873"/>
            <a:ext cx="7528801" cy="1556583"/>
          </a:xfrm>
          <a:prstGeom prst="roundRect">
            <a:avLst/>
          </a:prstGeom>
          <a:scene3d>
            <a:camera prst="obliqueBottomLeft"/>
            <a:lightRig rig="threePt" dir="t"/>
          </a:scene3d>
          <a:sp3d>
            <a:bevelT prst="relaxedIns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algn="just">
              <a:spcBef>
                <a:spcPts val="0"/>
              </a:spcBef>
              <a:spcAft>
                <a:spcPts val="0"/>
              </a:spcAft>
            </a:pPr>
            <a:r>
              <a:rPr lang="en-US" sz="1800" kern="100" dirty="0">
                <a:effectLst/>
                <a:latin typeface="等线" panose="02010600030101010101" charset="-122"/>
                <a:ea typeface="等线" panose="02010600030101010101" charset="-122"/>
                <a:cs typeface="Times New Roman" panose="02020603050405020304" pitchFamily="18" charset="0"/>
              </a:rPr>
              <a:t>7.</a:t>
            </a:r>
            <a:r>
              <a:rPr sz="1800" kern="100" dirty="0">
                <a:effectLst/>
                <a:latin typeface="等线" panose="02010600030101010101" charset="-122"/>
                <a:ea typeface="等线" panose="02010600030101010101" charset="-122"/>
                <a:cs typeface="Times New Roman" panose="02020603050405020304" pitchFamily="18" charset="0"/>
              </a:rPr>
              <a:t>需要考虑短时间内多次提交按钮，大量数据同时渲染等问题，要采取</a:t>
            </a:r>
            <a:r>
              <a:rPr sz="1800" b="1" kern="100" dirty="0">
                <a:effectLst/>
                <a:latin typeface="等线" panose="02010600030101010101" charset="-122"/>
                <a:ea typeface="等线" panose="02010600030101010101" charset="-122"/>
                <a:cs typeface="Times New Roman" panose="02020603050405020304" pitchFamily="18" charset="0"/>
              </a:rPr>
              <a:t>图片懒加载，防抖节流</a:t>
            </a:r>
            <a:r>
              <a:rPr sz="1800" kern="100" dirty="0">
                <a:effectLst/>
                <a:latin typeface="等线" panose="02010600030101010101" charset="-122"/>
                <a:ea typeface="等线" panose="02010600030101010101" charset="-122"/>
                <a:cs typeface="Times New Roman" panose="02020603050405020304" pitchFamily="18" charset="0"/>
              </a:rPr>
              <a:t>等功能来进行避免。</a:t>
            </a:r>
            <a:endParaRPr sz="1800" kern="100" dirty="0">
              <a:effectLst/>
              <a:latin typeface="等线" panose="02010600030101010101" charset="-122"/>
              <a:ea typeface="等线" panose="02010600030101010101" charset="-122"/>
              <a:cs typeface="Times New Roman" panose="02020603050405020304" pitchFamily="18" charset="0"/>
            </a:endParaRPr>
          </a:p>
        </p:txBody>
      </p:sp>
      <p:sp>
        <p:nvSpPr>
          <p:cNvPr id="5" name="矩形: 圆角 13"/>
          <p:cNvSpPr/>
          <p:nvPr/>
        </p:nvSpPr>
        <p:spPr>
          <a:xfrm>
            <a:off x="1499425" y="4886823"/>
            <a:ext cx="7528801" cy="1556583"/>
          </a:xfrm>
          <a:prstGeom prst="roundRect">
            <a:avLst/>
          </a:prstGeom>
          <a:scene3d>
            <a:camera prst="obliqueBottomLeft"/>
            <a:lightRig rig="threePt" dir="t"/>
          </a:scene3d>
          <a:sp3d>
            <a:bevelT prst="relaxedInset"/>
          </a:sp3d>
        </p:spPr>
        <p:style>
          <a:lnRef idx="2">
            <a:schemeClr val="accent1">
              <a:shade val="50000"/>
            </a:schemeClr>
          </a:lnRef>
          <a:fillRef idx="1">
            <a:schemeClr val="accent1"/>
          </a:fillRef>
          <a:effectRef idx="0">
            <a:schemeClr val="accent1"/>
          </a:effectRef>
          <a:fontRef idx="minor">
            <a:schemeClr val="lt1"/>
          </a:fontRef>
        </p:style>
        <p:txBody>
          <a:bodyPr rtlCol="0" anchor="ctr"/>
          <a:p>
            <a:pPr marR="0" lvl="0" algn="just">
              <a:spcBef>
                <a:spcPts val="0"/>
              </a:spcBef>
              <a:spcAft>
                <a:spcPts val="0"/>
              </a:spcAft>
            </a:pPr>
            <a:r>
              <a:rPr sz="1800" kern="100" dirty="0">
                <a:effectLst/>
                <a:latin typeface="等线" panose="02010600030101010101" charset="-122"/>
                <a:ea typeface="等线" panose="02010600030101010101" charset="-122"/>
                <a:cs typeface="Times New Roman" panose="02020603050405020304" pitchFamily="18" charset="0"/>
              </a:rPr>
              <a:t>8.实现</a:t>
            </a:r>
            <a:r>
              <a:rPr sz="1800" b="1" kern="100" dirty="0">
                <a:effectLst/>
                <a:latin typeface="等线" panose="02010600030101010101" charset="-122"/>
                <a:ea typeface="等线" panose="02010600030101010101" charset="-122"/>
                <a:cs typeface="Times New Roman" panose="02020603050405020304" pitchFamily="18" charset="0"/>
              </a:rPr>
              <a:t>权限分离</a:t>
            </a:r>
            <a:r>
              <a:rPr sz="1800" kern="100" dirty="0">
                <a:effectLst/>
                <a:latin typeface="等线" panose="02010600030101010101" charset="-122"/>
                <a:ea typeface="等线" panose="02010600030101010101" charset="-122"/>
                <a:cs typeface="Times New Roman" panose="02020603050405020304" pitchFamily="18" charset="0"/>
              </a:rPr>
              <a:t>，对于普通用户和管理员的相同功能要进行区分，权限不同，相同功能所呈现的数据可能不同。</a:t>
            </a:r>
            <a:endParaRPr sz="1800" kern="100" dirty="0">
              <a:effectLst/>
              <a:latin typeface="等线" panose="02010600030101010101" charset="-122"/>
              <a:ea typeface="等线" panose="02010600030101010101" charset="-122"/>
              <a:cs typeface="Times New Roman" panose="02020603050405020304" pitchFamily="18"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920841" y="72406"/>
            <a:ext cx="2249715" cy="6858000"/>
          </a:xfrm>
          <a:prstGeom prst="rect">
            <a:avLst/>
          </a:prstGeom>
          <a:solidFill>
            <a:srgbClr val="3843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3" name="文本框 2"/>
          <p:cNvSpPr txBox="1"/>
          <p:nvPr/>
        </p:nvSpPr>
        <p:spPr>
          <a:xfrm>
            <a:off x="1425004" y="509861"/>
            <a:ext cx="2656459" cy="460375"/>
          </a:xfrm>
          <a:prstGeom prst="rect">
            <a:avLst/>
          </a:prstGeom>
          <a:noFill/>
        </p:spPr>
        <p:txBody>
          <a:bodyPr wrap="square" rtlCol="0">
            <a:spAutoFit/>
          </a:bodyPr>
          <a:lstStyle/>
          <a:p>
            <a:r>
              <a:rPr lang="zh-CN" altLang="en-US" sz="2400" b="1" dirty="0">
                <a:solidFill>
                  <a:schemeClr val="bg2">
                    <a:lumMod val="25000"/>
                  </a:schemeClr>
                </a:solidFill>
                <a:latin typeface="微软雅黑" panose="020B0503020204020204" pitchFamily="34" charset="-122"/>
                <a:ea typeface="微软雅黑" panose="020B0503020204020204" pitchFamily="34" charset="-122"/>
              </a:rPr>
              <a:t>项目难点</a:t>
            </a:r>
            <a:endParaRPr lang="zh-CN" altLang="en-US" sz="2400" b="1" dirty="0">
              <a:solidFill>
                <a:schemeClr val="bg2">
                  <a:lumMod val="25000"/>
                </a:schemeClr>
              </a:solidFill>
              <a:latin typeface="微软雅黑" panose="020B0503020204020204" pitchFamily="34" charset="-122"/>
              <a:ea typeface="微软雅黑" panose="020B0503020204020204" pitchFamily="34" charset="-122"/>
            </a:endParaRPr>
          </a:p>
        </p:txBody>
      </p:sp>
      <p:pic>
        <p:nvPicPr>
          <p:cNvPr id="4" name="图形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516998" y="420430"/>
            <a:ext cx="1068278" cy="1102192"/>
          </a:xfrm>
          <a:prstGeom prst="rect">
            <a:avLst/>
          </a:prstGeom>
        </p:spPr>
      </p:pic>
      <p:sp>
        <p:nvSpPr>
          <p:cNvPr id="6" name="椭圆 5"/>
          <p:cNvSpPr/>
          <p:nvPr/>
        </p:nvSpPr>
        <p:spPr>
          <a:xfrm>
            <a:off x="968457" y="577043"/>
            <a:ext cx="327299" cy="327299"/>
          </a:xfrm>
          <a:prstGeom prst="ellipse">
            <a:avLst/>
          </a:prstGeom>
          <a:solidFill>
            <a:srgbClr val="3843B3"/>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dirty="0">
              <a:latin typeface="微软雅黑" panose="020B0503020204020204" pitchFamily="34" charset="-122"/>
              <a:ea typeface="微软雅黑" panose="020B0503020204020204" pitchFamily="34" charset="-122"/>
            </a:endParaRPr>
          </a:p>
        </p:txBody>
      </p:sp>
      <p:sp>
        <p:nvSpPr>
          <p:cNvPr id="8" name="文本框 7"/>
          <p:cNvSpPr txBox="1"/>
          <p:nvPr/>
        </p:nvSpPr>
        <p:spPr>
          <a:xfrm>
            <a:off x="10173628" y="3729900"/>
            <a:ext cx="1787029" cy="460375"/>
          </a:xfrm>
          <a:prstGeom prst="rect">
            <a:avLst/>
          </a:prstGeom>
          <a:noFill/>
        </p:spPr>
        <p:txBody>
          <a:bodyPr wrap="squar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项目难点</a:t>
            </a:r>
            <a:endParaRPr lang="zh-CN" altLang="en-US" sz="2400" dirty="0">
              <a:solidFill>
                <a:schemeClr val="bg1"/>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10152185" y="2582349"/>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功能设计</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10152673" y="2073555"/>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项目介绍</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10173628" y="3128100"/>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项目亮点</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2" name="文本框 11"/>
          <p:cNvSpPr txBox="1"/>
          <p:nvPr/>
        </p:nvSpPr>
        <p:spPr>
          <a:xfrm>
            <a:off x="10173628" y="4324947"/>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心得体会</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4" name="矩形: 圆角 13"/>
          <p:cNvSpPr/>
          <p:nvPr/>
        </p:nvSpPr>
        <p:spPr>
          <a:xfrm>
            <a:off x="1498790" y="1339713"/>
            <a:ext cx="7528801" cy="1556583"/>
          </a:xfrm>
          <a:prstGeom prst="roundRect">
            <a:avLst/>
          </a:prstGeom>
          <a:scene3d>
            <a:camera prst="obliqueBottomLeft"/>
            <a:lightRig rig="threePt" dir="t"/>
          </a:scene3d>
          <a:sp3d>
            <a:bevelT prst="relaxedIns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algn="just">
              <a:spcBef>
                <a:spcPts val="0"/>
              </a:spcBef>
              <a:spcAft>
                <a:spcPts val="0"/>
              </a:spcAft>
            </a:pPr>
            <a:r>
              <a:rPr sz="1800" kern="100" dirty="0">
                <a:effectLst/>
                <a:latin typeface="等线" panose="02010600030101010101" charset="-122"/>
                <a:ea typeface="等线" panose="02010600030101010101" charset="-122"/>
                <a:cs typeface="Times New Roman" panose="02020603050405020304" pitchFamily="18" charset="0"/>
              </a:rPr>
              <a:t>9.用户提交的</a:t>
            </a:r>
            <a:r>
              <a:rPr sz="1800" b="1" kern="100" dirty="0">
                <a:effectLst/>
                <a:latin typeface="等线" panose="02010600030101010101" charset="-122"/>
                <a:ea typeface="等线" panose="02010600030101010101" charset="-122"/>
                <a:cs typeface="Times New Roman" panose="02020603050405020304" pitchFamily="18" charset="0"/>
              </a:rPr>
              <a:t>信息较多</a:t>
            </a:r>
            <a:r>
              <a:rPr sz="1800" kern="100" dirty="0">
                <a:effectLst/>
                <a:latin typeface="等线" panose="02010600030101010101" charset="-122"/>
                <a:ea typeface="等线" panose="02010600030101010101" charset="-122"/>
                <a:cs typeface="Times New Roman" panose="02020603050405020304" pitchFamily="18" charset="0"/>
              </a:rPr>
              <a:t>，要对用户每一次提交的数据进行验证，并且返回错误信息，减少错误数据提交到数据库，从而出现问题。</a:t>
            </a:r>
            <a:endParaRPr sz="1800" kern="100" dirty="0">
              <a:effectLst/>
              <a:latin typeface="等线" panose="02010600030101010101" charset="-122"/>
              <a:ea typeface="等线" panose="02010600030101010101" charset="-122"/>
              <a:cs typeface="Times New Roman" panose="02020603050405020304" pitchFamily="18" charset="0"/>
            </a:endParaRPr>
          </a:p>
        </p:txBody>
      </p:sp>
      <p:sp>
        <p:nvSpPr>
          <p:cNvPr id="7" name="矩形: 圆角 13"/>
          <p:cNvSpPr/>
          <p:nvPr/>
        </p:nvSpPr>
        <p:spPr>
          <a:xfrm>
            <a:off x="1499425" y="3127873"/>
            <a:ext cx="7528801" cy="1556583"/>
          </a:xfrm>
          <a:prstGeom prst="roundRect">
            <a:avLst/>
          </a:prstGeom>
          <a:scene3d>
            <a:camera prst="obliqueBottomLeft"/>
            <a:lightRig rig="threePt" dir="t"/>
          </a:scene3d>
          <a:sp3d>
            <a:bevelT prst="relaxedInset"/>
          </a:sp3d>
        </p:spPr>
        <p:style>
          <a:lnRef idx="2">
            <a:schemeClr val="accent1">
              <a:shade val="50000"/>
            </a:schemeClr>
          </a:lnRef>
          <a:fillRef idx="1">
            <a:schemeClr val="accent1"/>
          </a:fillRef>
          <a:effectRef idx="0">
            <a:schemeClr val="accent1"/>
          </a:effectRef>
          <a:fontRef idx="minor">
            <a:schemeClr val="lt1"/>
          </a:fontRef>
        </p:style>
        <p:txBody>
          <a:bodyPr rtlCol="0" anchor="ctr"/>
          <a:p>
            <a:pPr marR="0" lvl="0" algn="just">
              <a:spcBef>
                <a:spcPts val="0"/>
              </a:spcBef>
              <a:spcAft>
                <a:spcPts val="0"/>
              </a:spcAft>
            </a:pPr>
            <a:r>
              <a:rPr sz="1800" kern="100" dirty="0">
                <a:effectLst/>
                <a:latin typeface="等线" panose="02010600030101010101" charset="-122"/>
                <a:ea typeface="等线" panose="02010600030101010101" charset="-122"/>
                <a:cs typeface="Times New Roman" panose="02020603050405020304" pitchFamily="18" charset="0"/>
              </a:rPr>
              <a:t>11.此外，作为一个前端学习者，这次考核项目需要我们自己搭建后台，通过这种全栈开发的方式让我们能够同时处理前端和后端的工作，实现完整的项目开发流程。这也是一个较大的挑战。</a:t>
            </a:r>
            <a:endParaRPr sz="1800" kern="100" dirty="0">
              <a:effectLst/>
              <a:latin typeface="等线" panose="02010600030101010101" charset="-122"/>
              <a:ea typeface="等线" panose="02010600030101010101" charset="-122"/>
              <a:cs typeface="Times New Roman" panose="02020603050405020304" pitchFamily="18" charset="0"/>
            </a:endParaRPr>
          </a:p>
        </p:txBody>
      </p:sp>
      <p:sp>
        <p:nvSpPr>
          <p:cNvPr id="13" name="矩形: 圆角 13"/>
          <p:cNvSpPr/>
          <p:nvPr/>
        </p:nvSpPr>
        <p:spPr>
          <a:xfrm>
            <a:off x="1498790" y="5018268"/>
            <a:ext cx="7528801" cy="1556583"/>
          </a:xfrm>
          <a:prstGeom prst="roundRect">
            <a:avLst/>
          </a:prstGeom>
          <a:scene3d>
            <a:camera prst="obliqueBottomLeft"/>
            <a:lightRig rig="threePt" dir="t"/>
          </a:scene3d>
          <a:sp3d>
            <a:bevelT prst="relaxedInset"/>
          </a:sp3d>
        </p:spPr>
        <p:style>
          <a:lnRef idx="2">
            <a:schemeClr val="accent1">
              <a:shade val="50000"/>
            </a:schemeClr>
          </a:lnRef>
          <a:fillRef idx="1">
            <a:schemeClr val="accent1"/>
          </a:fillRef>
          <a:effectRef idx="0">
            <a:schemeClr val="accent1"/>
          </a:effectRef>
          <a:fontRef idx="minor">
            <a:schemeClr val="lt1"/>
          </a:fontRef>
        </p:style>
        <p:txBody>
          <a:bodyPr rtlCol="0" anchor="ctr"/>
          <a:p>
            <a:pPr marR="0" lvl="0" algn="just">
              <a:spcBef>
                <a:spcPts val="0"/>
              </a:spcBef>
              <a:spcAft>
                <a:spcPts val="0"/>
              </a:spcAft>
            </a:pPr>
            <a:r>
              <a:rPr sz="1800" kern="100" dirty="0">
                <a:effectLst/>
                <a:latin typeface="等线" panose="02010600030101010101" charset="-122"/>
                <a:ea typeface="等线" panose="02010600030101010101" charset="-122"/>
                <a:cs typeface="Times New Roman" panose="02020603050405020304" pitchFamily="18" charset="0"/>
              </a:rPr>
              <a:t>12.</a:t>
            </a:r>
            <a:r>
              <a:rPr sz="1800" b="1" kern="100" dirty="0">
                <a:effectLst/>
                <a:latin typeface="等线" panose="02010600030101010101" charset="-122"/>
                <a:ea typeface="等线" panose="02010600030101010101" charset="-122"/>
                <a:cs typeface="Times New Roman" panose="02020603050405020304" pitchFamily="18" charset="0"/>
              </a:rPr>
              <a:t>亮点即是难点，所有亮点都是在客服所有难点的基础上打磨出来的，毕竟克服难点的这一过程本身就是亮点。</a:t>
            </a:r>
            <a:endParaRPr sz="1800" b="1" kern="100" dirty="0">
              <a:effectLst/>
              <a:latin typeface="等线" panose="02010600030101010101" charset="-122"/>
              <a:ea typeface="等线" panose="02010600030101010101" charset="-122"/>
              <a:cs typeface="Times New Roman" panose="02020603050405020304" pitchFamily="18"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1189667" y="-1707853"/>
            <a:ext cx="7933859" cy="9628196"/>
            <a:chOff x="-1189667" y="-1707853"/>
            <a:chExt cx="7933859" cy="9628196"/>
          </a:xfrm>
        </p:grpSpPr>
        <p:sp>
          <p:nvSpPr>
            <p:cNvPr id="7" name="椭圆 6"/>
            <p:cNvSpPr/>
            <p:nvPr/>
          </p:nvSpPr>
          <p:spPr>
            <a:xfrm>
              <a:off x="-142000" y="796672"/>
              <a:ext cx="5392402" cy="5392401"/>
            </a:xfrm>
            <a:prstGeom prst="ellipse">
              <a:avLst/>
            </a:prstGeom>
            <a:noFill/>
            <a:ln w="6350">
              <a:solidFill>
                <a:schemeClr val="accent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1189667" y="-250994"/>
              <a:ext cx="7487735" cy="7487734"/>
            </a:xfrm>
            <a:prstGeom prst="ellipse">
              <a:avLst/>
            </a:prstGeom>
            <a:noFill/>
            <a:ln w="6350">
              <a:solidFill>
                <a:schemeClr val="accent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100010" y="1110117"/>
              <a:ext cx="6810228" cy="6810226"/>
            </a:xfrm>
            <a:prstGeom prst="ellipse">
              <a:avLst/>
            </a:prstGeom>
            <a:noFill/>
            <a:ln w="6350">
              <a:solidFill>
                <a:schemeClr val="accent1">
                  <a:alpha val="2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椭圆 10"/>
            <p:cNvSpPr/>
            <p:nvPr/>
          </p:nvSpPr>
          <p:spPr>
            <a:xfrm>
              <a:off x="-743543" y="-1707853"/>
              <a:ext cx="7487735" cy="7487734"/>
            </a:xfrm>
            <a:prstGeom prst="ellipse">
              <a:avLst/>
            </a:prstGeom>
            <a:noFill/>
            <a:ln w="6350">
              <a:solidFill>
                <a:schemeClr val="accent1">
                  <a:alpha val="2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矩形 2"/>
          <p:cNvSpPr/>
          <p:nvPr/>
        </p:nvSpPr>
        <p:spPr>
          <a:xfrm>
            <a:off x="0" y="2011680"/>
            <a:ext cx="12192000" cy="2812868"/>
          </a:xfrm>
          <a:prstGeom prst="rect">
            <a:avLst/>
          </a:prstGeom>
          <a:solidFill>
            <a:srgbClr val="3843B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 name="椭圆 1"/>
          <p:cNvSpPr/>
          <p:nvPr/>
        </p:nvSpPr>
        <p:spPr>
          <a:xfrm>
            <a:off x="2853146" y="2461804"/>
            <a:ext cx="1912620" cy="19126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9600" dirty="0">
              <a:solidFill>
                <a:srgbClr val="3843B3"/>
              </a:solidFill>
              <a:latin typeface="Novecento wide Bold" panose="00000805000000000000" pitchFamily="50" charset="0"/>
              <a:ea typeface="思源黑体 Medium" panose="020B0600000000000000" pitchFamily="34" charset="-122"/>
            </a:endParaRPr>
          </a:p>
        </p:txBody>
      </p:sp>
      <p:sp>
        <p:nvSpPr>
          <p:cNvPr id="10" name="文本框 9"/>
          <p:cNvSpPr txBox="1"/>
          <p:nvPr/>
        </p:nvSpPr>
        <p:spPr>
          <a:xfrm>
            <a:off x="5208513" y="3077373"/>
            <a:ext cx="6454399" cy="829945"/>
          </a:xfrm>
          <a:prstGeom prst="rect">
            <a:avLst/>
          </a:prstGeom>
          <a:noFill/>
        </p:spPr>
        <p:txBody>
          <a:bodyPr wrap="square" rtlCol="0">
            <a:spAutoFit/>
          </a:bodyPr>
          <a:lstStyle/>
          <a:p>
            <a:r>
              <a:rPr lang="zh-CN" altLang="en-US" sz="4800" b="1" dirty="0">
                <a:solidFill>
                  <a:schemeClr val="bg1"/>
                </a:solidFill>
                <a:latin typeface="微软雅黑" panose="020B0503020204020204" pitchFamily="34" charset="-122"/>
                <a:ea typeface="微软雅黑" panose="020B0503020204020204" pitchFamily="34" charset="-122"/>
              </a:rPr>
              <a:t>心得体会</a:t>
            </a:r>
            <a:endParaRPr lang="zh-CN" altLang="en-US" sz="4800" b="1" dirty="0">
              <a:solidFill>
                <a:schemeClr val="bg1"/>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3201861" y="2243292"/>
            <a:ext cx="1225759" cy="2062103"/>
          </a:xfrm>
          <a:prstGeom prst="rect">
            <a:avLst/>
          </a:prstGeom>
          <a:noFill/>
        </p:spPr>
        <p:txBody>
          <a:bodyPr wrap="square" rtlCol="0">
            <a:spAutoFit/>
          </a:bodyPr>
          <a:lstStyle/>
          <a:p>
            <a:r>
              <a:rPr lang="en-US" altLang="zh-CN" sz="12800" dirty="0">
                <a:solidFill>
                  <a:srgbClr val="3843B3"/>
                </a:solidFill>
                <a:latin typeface="Novecento wide Bold" panose="00000805000000000000" pitchFamily="50" charset="0"/>
              </a:rPr>
              <a:t>5</a:t>
            </a:r>
            <a:endParaRPr lang="zh-CN" altLang="en-US" sz="12800" dirty="0">
              <a:solidFill>
                <a:srgbClr val="3843B3"/>
              </a:solidFill>
              <a:latin typeface="Novecento wide Bold" panose="00000805000000000000" pitchFamily="50" charset="0"/>
            </a:endParaRPr>
          </a:p>
        </p:txBody>
      </p:sp>
      <p:pic>
        <p:nvPicPr>
          <p:cNvPr id="12" name="图形 1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355507" y="2461803"/>
            <a:ext cx="1912620" cy="1973339"/>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942285" y="-10191"/>
            <a:ext cx="2249715" cy="6858000"/>
          </a:xfrm>
          <a:prstGeom prst="rect">
            <a:avLst/>
          </a:prstGeom>
          <a:solidFill>
            <a:srgbClr val="3843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3" name="文本框 2"/>
          <p:cNvSpPr txBox="1"/>
          <p:nvPr/>
        </p:nvSpPr>
        <p:spPr>
          <a:xfrm>
            <a:off x="1425004" y="509861"/>
            <a:ext cx="2656459" cy="460375"/>
          </a:xfrm>
          <a:prstGeom prst="rect">
            <a:avLst/>
          </a:prstGeom>
          <a:noFill/>
        </p:spPr>
        <p:txBody>
          <a:bodyPr wrap="square" rtlCol="0">
            <a:spAutoFit/>
          </a:bodyPr>
          <a:lstStyle/>
          <a:p>
            <a:r>
              <a:rPr lang="zh-CN" altLang="en-US" sz="2400" b="1" dirty="0">
                <a:solidFill>
                  <a:schemeClr val="bg2">
                    <a:lumMod val="25000"/>
                  </a:schemeClr>
                </a:solidFill>
                <a:latin typeface="微软雅黑" panose="020B0503020204020204" pitchFamily="34" charset="-122"/>
                <a:ea typeface="微软雅黑" panose="020B0503020204020204" pitchFamily="34" charset="-122"/>
              </a:rPr>
              <a:t>思考及补充</a:t>
            </a:r>
            <a:endParaRPr lang="zh-CN" altLang="en-US" sz="2400" b="1" dirty="0">
              <a:solidFill>
                <a:schemeClr val="bg2">
                  <a:lumMod val="25000"/>
                </a:schemeClr>
              </a:solidFill>
              <a:latin typeface="微软雅黑" panose="020B0503020204020204" pitchFamily="34" charset="-122"/>
              <a:ea typeface="微软雅黑" panose="020B0503020204020204" pitchFamily="34" charset="-122"/>
            </a:endParaRPr>
          </a:p>
        </p:txBody>
      </p:sp>
      <p:pic>
        <p:nvPicPr>
          <p:cNvPr id="4" name="图形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516998" y="420430"/>
            <a:ext cx="1068278" cy="1102192"/>
          </a:xfrm>
          <a:prstGeom prst="rect">
            <a:avLst/>
          </a:prstGeom>
        </p:spPr>
      </p:pic>
      <p:sp>
        <p:nvSpPr>
          <p:cNvPr id="6" name="椭圆 5"/>
          <p:cNvSpPr/>
          <p:nvPr/>
        </p:nvSpPr>
        <p:spPr>
          <a:xfrm>
            <a:off x="968457" y="577043"/>
            <a:ext cx="327299" cy="327299"/>
          </a:xfrm>
          <a:prstGeom prst="ellipse">
            <a:avLst/>
          </a:prstGeom>
          <a:solidFill>
            <a:srgbClr val="3843B3"/>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dirty="0">
              <a:latin typeface="微软雅黑" panose="020B0503020204020204" pitchFamily="34" charset="-122"/>
              <a:ea typeface="微软雅黑" panose="020B0503020204020204" pitchFamily="34" charset="-122"/>
            </a:endParaRPr>
          </a:p>
        </p:txBody>
      </p:sp>
      <p:sp>
        <p:nvSpPr>
          <p:cNvPr id="8" name="文本框 7"/>
          <p:cNvSpPr txBox="1"/>
          <p:nvPr/>
        </p:nvSpPr>
        <p:spPr>
          <a:xfrm>
            <a:off x="10152183" y="4172670"/>
            <a:ext cx="1787029" cy="460375"/>
          </a:xfrm>
          <a:prstGeom prst="rect">
            <a:avLst/>
          </a:prstGeom>
          <a:noFill/>
        </p:spPr>
        <p:txBody>
          <a:bodyPr wrap="squar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心得体会</a:t>
            </a:r>
            <a:endParaRPr lang="zh-CN" altLang="en-US" sz="2400" dirty="0">
              <a:solidFill>
                <a:schemeClr val="bg1"/>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10152185" y="2582349"/>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功能设计</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10152673" y="2073555"/>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项目介绍</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10152184" y="3123723"/>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项目亮点</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2" name="文本框 11"/>
          <p:cNvSpPr txBox="1"/>
          <p:nvPr/>
        </p:nvSpPr>
        <p:spPr>
          <a:xfrm>
            <a:off x="10152183" y="3663876"/>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项目难点</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815340" y="1196340"/>
            <a:ext cx="9077960" cy="4328795"/>
          </a:xfrm>
          <a:prstGeom prst="rect">
            <a:avLst/>
          </a:prstGeom>
          <a:noFill/>
        </p:spPr>
        <p:txBody>
          <a:bodyPr wrap="square" rtlCol="0">
            <a:noAutofit/>
          </a:bodyPr>
          <a:lstStyle/>
          <a:p>
            <a:pPr indent="304800" algn="just"/>
            <a:r>
              <a:rPr lang="zh-CN" altLang="zh-CN" sz="1400" kern="100" dirty="0">
                <a:effectLst/>
                <a:latin typeface="等线" panose="02010600030101010101" charset="-122"/>
                <a:ea typeface="等线" panose="02010600030101010101" charset="-122"/>
                <a:cs typeface="Times New Roman" panose="02020603050405020304" pitchFamily="18" charset="0"/>
              </a:rPr>
              <a:t>这次考核时间紧凑，压力较大，但是截止后重新回味一下这个项目，就会发现其实还有几个常见且较为简单的功能可以补充到我的项目中，在此我对这些功能及其实现的详细思路做一个补充：</a:t>
            </a:r>
            <a:endParaRPr lang="zh-CN" altLang="zh-CN" sz="1400" kern="100" dirty="0">
              <a:effectLst/>
              <a:latin typeface="等线" panose="02010600030101010101" charset="-122"/>
              <a:ea typeface="等线" panose="02010600030101010101" charset="-122"/>
              <a:cs typeface="Times New Roman" panose="02020603050405020304" pitchFamily="18" charset="0"/>
            </a:endParaRPr>
          </a:p>
          <a:p>
            <a:pPr indent="304800" algn="just"/>
            <a:endParaRPr lang="zh-CN" altLang="zh-CN" sz="1400" kern="100" dirty="0">
              <a:effectLst/>
              <a:latin typeface="等线" panose="02010600030101010101" charset="-122"/>
              <a:ea typeface="等线" panose="02010600030101010101" charset="-122"/>
              <a:cs typeface="Times New Roman" panose="02020603050405020304" pitchFamily="18" charset="0"/>
            </a:endParaRPr>
          </a:p>
          <a:p>
            <a:pPr indent="304800" algn="just"/>
            <a:endParaRPr lang="zh-CN" altLang="zh-CN" sz="1400" kern="100" dirty="0">
              <a:effectLst/>
              <a:latin typeface="等线" panose="02010600030101010101" charset="-122"/>
              <a:ea typeface="等线" panose="02010600030101010101" charset="-122"/>
              <a:cs typeface="Times New Roman" panose="02020603050405020304" pitchFamily="18" charset="0"/>
            </a:endParaRPr>
          </a:p>
          <a:p>
            <a:pPr marL="342900" lvl="0" indent="-342900" algn="just">
              <a:buFont typeface="+mj-ea"/>
              <a:buAutoNum type="ea1JpnKorPlain"/>
            </a:pPr>
            <a:r>
              <a:rPr lang="zh-CN" altLang="zh-CN" sz="1400" kern="100" dirty="0">
                <a:solidFill>
                  <a:schemeClr val="accent1"/>
                </a:solidFill>
                <a:effectLst/>
                <a:latin typeface="等线" panose="02010600030101010101" charset="-122"/>
                <a:ea typeface="等线" panose="02010600030101010101" charset="-122"/>
                <a:cs typeface="Times New Roman" panose="02020603050405020304" pitchFamily="18" charset="0"/>
              </a:rPr>
              <a:t>注册的时候进行表单校验：</a:t>
            </a:r>
            <a:endParaRPr lang="zh-CN" altLang="zh-CN" sz="1400" kern="100" dirty="0">
              <a:solidFill>
                <a:schemeClr val="accent1"/>
              </a:solidFill>
              <a:effectLst/>
              <a:latin typeface="等线" panose="02010600030101010101" charset="-122"/>
              <a:ea typeface="等线" panose="02010600030101010101" charset="-122"/>
              <a:cs typeface="Times New Roman" panose="02020603050405020304" pitchFamily="18" charset="0"/>
            </a:endParaRPr>
          </a:p>
          <a:p>
            <a:pPr marL="1524000" indent="-762000" algn="just"/>
            <a:r>
              <a:rPr lang="zh-CN" altLang="zh-CN" sz="1400" kern="100" dirty="0">
                <a:effectLst/>
                <a:latin typeface="等线" panose="02010600030101010101" charset="-122"/>
                <a:ea typeface="等线" panose="02010600030101010101" charset="-122"/>
                <a:cs typeface="Times New Roman" panose="02020603050405020304" pitchFamily="18" charset="0"/>
              </a:rPr>
              <a:t>实现思路：在获取输入框里面的内容后可以对数据进行正则验证，如：用户名和密码要在</a:t>
            </a:r>
            <a:r>
              <a:rPr lang="en-US" altLang="zh-CN" sz="1400" kern="100" dirty="0">
                <a:effectLst/>
                <a:latin typeface="等线" panose="02010600030101010101" charset="-122"/>
                <a:ea typeface="等线" panose="02010600030101010101" charset="-122"/>
                <a:cs typeface="Times New Roman" panose="02020603050405020304" pitchFamily="18" charset="0"/>
              </a:rPr>
              <a:t>6</a:t>
            </a:r>
            <a:r>
              <a:rPr lang="zh-CN" altLang="zh-CN" sz="1400" kern="100" dirty="0">
                <a:effectLst/>
                <a:latin typeface="等线" panose="02010600030101010101" charset="-122"/>
                <a:ea typeface="等线" panose="02010600030101010101" charset="-122"/>
                <a:cs typeface="Times New Roman" panose="02020603050405020304" pitchFamily="18" charset="0"/>
              </a:rPr>
              <a:t>到</a:t>
            </a:r>
            <a:r>
              <a:rPr lang="en-US" altLang="zh-CN" sz="1400" kern="100" dirty="0">
                <a:effectLst/>
                <a:latin typeface="等线" panose="02010600030101010101" charset="-122"/>
                <a:ea typeface="等线" panose="02010600030101010101" charset="-122"/>
                <a:cs typeface="Times New Roman" panose="02020603050405020304" pitchFamily="18" charset="0"/>
              </a:rPr>
              <a:t>10</a:t>
            </a:r>
            <a:r>
              <a:rPr lang="zh-CN" altLang="zh-CN" sz="1400" kern="100" dirty="0">
                <a:effectLst/>
                <a:latin typeface="等线" panose="02010600030101010101" charset="-122"/>
                <a:ea typeface="等线" panose="02010600030101010101" charset="-122"/>
                <a:cs typeface="Times New Roman" panose="02020603050405020304" pitchFamily="18" charset="0"/>
              </a:rPr>
              <a:t>个字符之间，再将数据提交到后台存数据库。（这是平时注册的时候比较经常看到的）</a:t>
            </a:r>
            <a:endParaRPr lang="zh-CN" altLang="zh-CN" sz="1400" kern="100" dirty="0">
              <a:effectLst/>
              <a:latin typeface="等线" panose="02010600030101010101" charset="-122"/>
              <a:ea typeface="等线" panose="02010600030101010101" charset="-122"/>
              <a:cs typeface="Times New Roman" panose="02020603050405020304" pitchFamily="18" charset="0"/>
            </a:endParaRPr>
          </a:p>
          <a:p>
            <a:pPr marL="1524000" indent="-762000" algn="just"/>
            <a:endParaRPr lang="zh-CN" altLang="zh-CN" sz="1400" kern="100" dirty="0">
              <a:effectLst/>
              <a:latin typeface="等线" panose="02010600030101010101" charset="-122"/>
              <a:ea typeface="等线" panose="02010600030101010101" charset="-122"/>
              <a:cs typeface="Times New Roman" panose="02020603050405020304" pitchFamily="18" charset="0"/>
            </a:endParaRPr>
          </a:p>
          <a:p>
            <a:pPr marL="1524000" indent="-762000" algn="just"/>
            <a:endParaRPr lang="zh-CN" altLang="zh-CN" sz="1400" kern="100" dirty="0">
              <a:effectLst/>
              <a:latin typeface="等线" panose="02010600030101010101" charset="-122"/>
              <a:ea typeface="等线" panose="02010600030101010101" charset="-122"/>
              <a:cs typeface="Times New Roman" panose="02020603050405020304" pitchFamily="18" charset="0"/>
            </a:endParaRPr>
          </a:p>
          <a:p>
            <a:pPr lvl="0" algn="just"/>
            <a:r>
              <a:rPr lang="zh-CN" altLang="en-US" sz="1400" kern="100" dirty="0">
                <a:solidFill>
                  <a:schemeClr val="accent1"/>
                </a:solidFill>
                <a:effectLst/>
                <a:latin typeface="等线" panose="02010600030101010101" charset="-122"/>
                <a:ea typeface="等线" panose="02010600030101010101" charset="-122"/>
                <a:cs typeface="Times New Roman" panose="02020603050405020304" pitchFamily="18" charset="0"/>
              </a:rPr>
              <a:t>二  </a:t>
            </a:r>
            <a:r>
              <a:rPr lang="zh-CN" altLang="zh-CN" sz="1400" kern="100" dirty="0">
                <a:solidFill>
                  <a:schemeClr val="accent1"/>
                </a:solidFill>
                <a:effectLst/>
                <a:latin typeface="等线" panose="02010600030101010101" charset="-122"/>
                <a:ea typeface="等线" panose="02010600030101010101" charset="-122"/>
                <a:cs typeface="Times New Roman" panose="02020603050405020304" pitchFamily="18" charset="0"/>
              </a:rPr>
              <a:t>对</a:t>
            </a:r>
            <a:r>
              <a:rPr lang="en-US" altLang="zh-CN" sz="1400" kern="100" dirty="0">
                <a:solidFill>
                  <a:schemeClr val="accent1"/>
                </a:solidFill>
                <a:effectLst/>
                <a:latin typeface="等线" panose="02010600030101010101" charset="-122"/>
                <a:ea typeface="等线" panose="02010600030101010101" charset="-122"/>
                <a:cs typeface="Times New Roman" panose="02020603050405020304" pitchFamily="18" charset="0"/>
              </a:rPr>
              <a:t>MySQL</a:t>
            </a:r>
            <a:r>
              <a:rPr lang="zh-CN" altLang="zh-CN" sz="1400" kern="100" dirty="0">
                <a:solidFill>
                  <a:schemeClr val="accent1"/>
                </a:solidFill>
                <a:effectLst/>
                <a:latin typeface="等线" panose="02010600030101010101" charset="-122"/>
                <a:ea typeface="等线" panose="02010600030101010101" charset="-122"/>
                <a:cs typeface="Times New Roman" panose="02020603050405020304" pitchFamily="18" charset="0"/>
              </a:rPr>
              <a:t>的用户密码进行加密：</a:t>
            </a:r>
            <a:endParaRPr lang="zh-CN" altLang="zh-CN" sz="1400" kern="100" dirty="0">
              <a:solidFill>
                <a:schemeClr val="accent1"/>
              </a:solidFill>
              <a:effectLst/>
              <a:latin typeface="等线" panose="02010600030101010101" charset="-122"/>
              <a:ea typeface="等线" panose="02010600030101010101" charset="-122"/>
              <a:cs typeface="Times New Roman" panose="02020603050405020304" pitchFamily="18" charset="0"/>
            </a:endParaRPr>
          </a:p>
          <a:p>
            <a:pPr marL="1524000" indent="-762000" algn="just"/>
            <a:r>
              <a:rPr lang="zh-CN" altLang="zh-CN" sz="1400" kern="100" dirty="0">
                <a:effectLst/>
                <a:latin typeface="等线" panose="02010600030101010101" charset="-122"/>
                <a:ea typeface="等线" panose="02010600030101010101" charset="-122"/>
                <a:cs typeface="Times New Roman" panose="02020603050405020304" pitchFamily="18" charset="0"/>
              </a:rPr>
              <a:t>实现思路：对注册完传入数据库的密码可以用</a:t>
            </a:r>
            <a:r>
              <a:rPr lang="en-US" altLang="zh-CN" sz="1400" kern="100" dirty="0" err="1">
                <a:effectLst/>
                <a:latin typeface="等线" panose="02010600030101010101" charset="-122"/>
                <a:ea typeface="等线" panose="02010600030101010101" charset="-122"/>
                <a:cs typeface="Times New Roman" panose="02020603050405020304" pitchFamily="18" charset="0"/>
              </a:rPr>
              <a:t>bcryptjs</a:t>
            </a:r>
            <a:r>
              <a:rPr lang="zh-CN" altLang="zh-CN" sz="1400" kern="100" dirty="0">
                <a:effectLst/>
                <a:latin typeface="等线" panose="02010600030101010101" charset="-122"/>
                <a:ea typeface="等线" panose="02010600030101010101" charset="-122"/>
                <a:cs typeface="Times New Roman" panose="02020603050405020304" pitchFamily="18" charset="0"/>
              </a:rPr>
              <a:t>进行加密（黑马视频有详细使用方法）</a:t>
            </a:r>
            <a:endParaRPr lang="zh-CN" altLang="zh-CN" sz="1400" kern="100" dirty="0">
              <a:effectLst/>
              <a:latin typeface="等线" panose="02010600030101010101" charset="-122"/>
              <a:ea typeface="等线" panose="02010600030101010101" charset="-122"/>
              <a:cs typeface="Times New Roman" panose="02020603050405020304" pitchFamily="18" charset="0"/>
            </a:endParaRPr>
          </a:p>
          <a:p>
            <a:pPr marL="1524000" indent="-762000" algn="just"/>
            <a:endParaRPr lang="zh-CN" altLang="zh-CN" sz="1400" kern="100" dirty="0">
              <a:effectLst/>
              <a:latin typeface="等线" panose="02010600030101010101" charset="-122"/>
              <a:ea typeface="等线" panose="02010600030101010101" charset="-122"/>
              <a:cs typeface="Times New Roman" panose="02020603050405020304" pitchFamily="18" charset="0"/>
            </a:endParaRPr>
          </a:p>
          <a:p>
            <a:pPr marL="1524000" indent="-762000" algn="just"/>
            <a:endParaRPr lang="zh-CN" altLang="zh-CN" sz="1400" kern="100" dirty="0">
              <a:effectLst/>
              <a:latin typeface="等线" panose="02010600030101010101" charset="-122"/>
              <a:ea typeface="等线" panose="02010600030101010101" charset="-122"/>
              <a:cs typeface="Times New Roman" panose="02020603050405020304" pitchFamily="18" charset="0"/>
            </a:endParaRPr>
          </a:p>
          <a:p>
            <a:pPr marL="1524000" indent="-762000" algn="just"/>
            <a:endParaRPr lang="zh-CN" altLang="zh-CN" sz="1400" kern="100" dirty="0">
              <a:effectLst/>
              <a:latin typeface="等线" panose="02010600030101010101" charset="-122"/>
              <a:ea typeface="等线" panose="02010600030101010101" charset="-122"/>
              <a:cs typeface="Times New Roman" panose="02020603050405020304" pitchFamily="18" charset="0"/>
            </a:endParaRPr>
          </a:p>
          <a:p>
            <a:pPr lvl="0" algn="just"/>
            <a:r>
              <a:rPr lang="zh-CN" altLang="en-US" sz="1400" kern="100" dirty="0">
                <a:solidFill>
                  <a:schemeClr val="accent1"/>
                </a:solidFill>
                <a:effectLst/>
                <a:latin typeface="等线" panose="02010600030101010101" charset="-122"/>
                <a:ea typeface="等线" panose="02010600030101010101" charset="-122"/>
                <a:cs typeface="Times New Roman" panose="02020603050405020304" pitchFamily="18" charset="0"/>
                <a:sym typeface="+mn-ea"/>
              </a:rPr>
              <a:t>三  </a:t>
            </a:r>
            <a:r>
              <a:rPr lang="zh-CN" altLang="zh-CN" sz="1400" kern="100" dirty="0">
                <a:solidFill>
                  <a:schemeClr val="accent1"/>
                </a:solidFill>
                <a:effectLst/>
                <a:latin typeface="等线" panose="02010600030101010101" charset="-122"/>
                <a:ea typeface="等线" panose="02010600030101010101" charset="-122"/>
                <a:cs typeface="Times New Roman" panose="02020603050405020304" pitchFamily="18" charset="0"/>
                <a:sym typeface="+mn-ea"/>
              </a:rPr>
              <a:t>侧边栏的头像部分可以加个上传头像功能：</a:t>
            </a:r>
            <a:endParaRPr lang="zh-CN" altLang="zh-CN" sz="1400" kern="100" dirty="0">
              <a:solidFill>
                <a:schemeClr val="accent1"/>
              </a:solidFill>
              <a:effectLst/>
              <a:latin typeface="等线" panose="02010600030101010101" charset="-122"/>
              <a:ea typeface="等线" panose="02010600030101010101" charset="-122"/>
              <a:cs typeface="Times New Roman" panose="02020603050405020304" pitchFamily="18" charset="0"/>
            </a:endParaRPr>
          </a:p>
          <a:p>
            <a:pPr marL="1524000" indent="-762000" algn="just"/>
            <a:r>
              <a:rPr lang="zh-CN" altLang="zh-CN" sz="1400" kern="100" dirty="0">
                <a:effectLst/>
                <a:latin typeface="等线" panose="02010600030101010101" charset="-122"/>
                <a:ea typeface="等线" panose="02010600030101010101" charset="-122"/>
                <a:cs typeface="Times New Roman" panose="02020603050405020304" pitchFamily="18" charset="0"/>
                <a:sym typeface="+mn-ea"/>
              </a:rPr>
              <a:t>实现思路：在侧边栏头像处添加一个透明的上传图片的</a:t>
            </a:r>
            <a:r>
              <a:rPr lang="en-US" altLang="zh-CN" sz="1400" kern="100" dirty="0">
                <a:effectLst/>
                <a:latin typeface="等线" panose="02010600030101010101" charset="-122"/>
                <a:ea typeface="等线" panose="02010600030101010101" charset="-122"/>
                <a:cs typeface="Times New Roman" panose="02020603050405020304" pitchFamily="18" charset="0"/>
                <a:sym typeface="+mn-ea"/>
              </a:rPr>
              <a:t>input</a:t>
            </a:r>
            <a:r>
              <a:rPr lang="zh-CN" altLang="zh-CN" sz="1400" kern="100" dirty="0">
                <a:effectLst/>
                <a:latin typeface="等线" panose="02010600030101010101" charset="-122"/>
                <a:ea typeface="等线" panose="02010600030101010101" charset="-122"/>
                <a:cs typeface="Times New Roman" panose="02020603050405020304" pitchFamily="18" charset="0"/>
                <a:sym typeface="+mn-ea"/>
              </a:rPr>
              <a:t>表单， 用户可以通过点击头像从而更换头像，上传过程和我已经实现的上传会议纪要图片一样，然后把头像信息也放进处理用户信息的</a:t>
            </a:r>
            <a:r>
              <a:rPr lang="en-US" altLang="zh-CN" sz="1400" kern="100" dirty="0" err="1">
                <a:effectLst/>
                <a:latin typeface="等线" panose="02010600030101010101" charset="-122"/>
                <a:ea typeface="等线" panose="02010600030101010101" charset="-122"/>
                <a:cs typeface="Times New Roman" panose="02020603050405020304" pitchFamily="18" charset="0"/>
                <a:sym typeface="+mn-ea"/>
              </a:rPr>
              <a:t>mysql</a:t>
            </a:r>
            <a:r>
              <a:rPr lang="zh-CN" altLang="zh-CN" sz="1400" kern="100" dirty="0">
                <a:effectLst/>
                <a:latin typeface="等线" panose="02010600030101010101" charset="-122"/>
                <a:ea typeface="等线" panose="02010600030101010101" charset="-122"/>
                <a:cs typeface="Times New Roman" panose="02020603050405020304" pitchFamily="18" charset="0"/>
                <a:sym typeface="+mn-ea"/>
              </a:rPr>
              <a:t>表中以及</a:t>
            </a:r>
            <a:r>
              <a:rPr lang="en-US" altLang="zh-CN" sz="1400" kern="100" dirty="0">
                <a:effectLst/>
                <a:latin typeface="等线" panose="02010600030101010101" charset="-122"/>
                <a:ea typeface="等线" panose="02010600030101010101" charset="-122"/>
                <a:cs typeface="Times New Roman" panose="02020603050405020304" pitchFamily="18" charset="0"/>
                <a:sym typeface="+mn-ea"/>
              </a:rPr>
              <a:t>token</a:t>
            </a:r>
            <a:r>
              <a:rPr lang="zh-CN" altLang="zh-CN" sz="1400" kern="100" dirty="0">
                <a:effectLst/>
                <a:latin typeface="等线" panose="02010600030101010101" charset="-122"/>
                <a:ea typeface="等线" panose="02010600030101010101" charset="-122"/>
                <a:cs typeface="Times New Roman" panose="02020603050405020304" pitchFamily="18" charset="0"/>
                <a:sym typeface="+mn-ea"/>
              </a:rPr>
              <a:t>里，用户一登录就可直接渲染。</a:t>
            </a:r>
            <a:endParaRPr lang="zh-CN" altLang="zh-CN" sz="1400" kern="100" dirty="0">
              <a:effectLst/>
              <a:latin typeface="等线" panose="02010600030101010101" charset="-122"/>
              <a:ea typeface="等线" panose="02010600030101010101" charset="-122"/>
              <a:cs typeface="Times New Roman" panose="02020603050405020304" pitchFamily="18" charset="0"/>
            </a:endParaRPr>
          </a:p>
          <a:p>
            <a:pPr marL="1524000" indent="-762000" algn="just"/>
            <a:endParaRPr lang="zh-CN" altLang="zh-CN" sz="1400" kern="100" dirty="0">
              <a:effectLst/>
              <a:latin typeface="等线" panose="02010600030101010101" charset="-122"/>
              <a:ea typeface="等线" panose="02010600030101010101" charset="-122"/>
              <a:cs typeface="Times New Roman" panose="02020603050405020304" pitchFamily="18" charset="0"/>
            </a:endParaRPr>
          </a:p>
          <a:p>
            <a:pPr lvl="0" algn="just"/>
            <a:endParaRPr lang="zh-CN" altLang="zh-CN" sz="1400" kern="100" dirty="0">
              <a:effectLst/>
              <a:latin typeface="等线" panose="02010600030101010101" charset="-122"/>
              <a:ea typeface="等线" panose="02010600030101010101" charset="-122"/>
              <a:cs typeface="Times New Roman" panose="02020603050405020304" pitchFamily="18" charset="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942285" y="-10191"/>
            <a:ext cx="2249715" cy="6858000"/>
          </a:xfrm>
          <a:prstGeom prst="rect">
            <a:avLst/>
          </a:prstGeom>
          <a:solidFill>
            <a:srgbClr val="3843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3" name="文本框 2"/>
          <p:cNvSpPr txBox="1"/>
          <p:nvPr/>
        </p:nvSpPr>
        <p:spPr>
          <a:xfrm>
            <a:off x="1425004" y="509861"/>
            <a:ext cx="2656459" cy="460375"/>
          </a:xfrm>
          <a:prstGeom prst="rect">
            <a:avLst/>
          </a:prstGeom>
          <a:noFill/>
        </p:spPr>
        <p:txBody>
          <a:bodyPr wrap="square" rtlCol="0">
            <a:spAutoFit/>
          </a:bodyPr>
          <a:lstStyle/>
          <a:p>
            <a:r>
              <a:rPr lang="zh-CN" altLang="en-US" sz="2400" b="1" dirty="0">
                <a:solidFill>
                  <a:schemeClr val="bg2">
                    <a:lumMod val="25000"/>
                  </a:schemeClr>
                </a:solidFill>
                <a:latin typeface="微软雅黑" panose="020B0503020204020204" pitchFamily="34" charset="-122"/>
                <a:ea typeface="微软雅黑" panose="020B0503020204020204" pitchFamily="34" charset="-122"/>
              </a:rPr>
              <a:t>思考及补充</a:t>
            </a:r>
            <a:endParaRPr lang="zh-CN" altLang="en-US" sz="2400" b="1" dirty="0">
              <a:solidFill>
                <a:schemeClr val="bg2">
                  <a:lumMod val="25000"/>
                </a:schemeClr>
              </a:solidFill>
              <a:latin typeface="微软雅黑" panose="020B0503020204020204" pitchFamily="34" charset="-122"/>
              <a:ea typeface="微软雅黑" panose="020B0503020204020204" pitchFamily="34" charset="-122"/>
            </a:endParaRPr>
          </a:p>
        </p:txBody>
      </p:sp>
      <p:pic>
        <p:nvPicPr>
          <p:cNvPr id="4" name="图形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516998" y="420430"/>
            <a:ext cx="1068278" cy="1102192"/>
          </a:xfrm>
          <a:prstGeom prst="rect">
            <a:avLst/>
          </a:prstGeom>
        </p:spPr>
      </p:pic>
      <p:sp>
        <p:nvSpPr>
          <p:cNvPr id="6" name="椭圆 5"/>
          <p:cNvSpPr/>
          <p:nvPr/>
        </p:nvSpPr>
        <p:spPr>
          <a:xfrm>
            <a:off x="968457" y="577043"/>
            <a:ext cx="327299" cy="327299"/>
          </a:xfrm>
          <a:prstGeom prst="ellipse">
            <a:avLst/>
          </a:prstGeom>
          <a:solidFill>
            <a:srgbClr val="3843B3"/>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dirty="0">
              <a:latin typeface="微软雅黑" panose="020B0503020204020204" pitchFamily="34" charset="-122"/>
              <a:ea typeface="微软雅黑" panose="020B0503020204020204" pitchFamily="34" charset="-122"/>
            </a:endParaRPr>
          </a:p>
        </p:txBody>
      </p:sp>
      <p:sp>
        <p:nvSpPr>
          <p:cNvPr id="8" name="文本框 7"/>
          <p:cNvSpPr txBox="1"/>
          <p:nvPr/>
        </p:nvSpPr>
        <p:spPr>
          <a:xfrm>
            <a:off x="10152183" y="4172670"/>
            <a:ext cx="1787029" cy="460375"/>
          </a:xfrm>
          <a:prstGeom prst="rect">
            <a:avLst/>
          </a:prstGeom>
          <a:noFill/>
        </p:spPr>
        <p:txBody>
          <a:bodyPr wrap="squar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心得体会</a:t>
            </a:r>
            <a:endParaRPr lang="zh-CN" altLang="en-US" sz="2400" dirty="0">
              <a:solidFill>
                <a:schemeClr val="bg1"/>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10152185" y="2582349"/>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功能设计</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10152673" y="2073555"/>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项目介绍</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10152184" y="3123723"/>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项目亮点</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2" name="文本框 11"/>
          <p:cNvSpPr txBox="1"/>
          <p:nvPr/>
        </p:nvSpPr>
        <p:spPr>
          <a:xfrm>
            <a:off x="10152183" y="3663876"/>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项目难点</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1203960" y="1214120"/>
            <a:ext cx="7708900" cy="5008880"/>
          </a:xfrm>
          <a:prstGeom prst="rect">
            <a:avLst/>
          </a:prstGeom>
          <a:noFill/>
        </p:spPr>
        <p:txBody>
          <a:bodyPr wrap="square" rtlCol="0" anchor="t">
            <a:noAutofit/>
          </a:bodyPr>
          <a:p>
            <a:pPr lvl="0" algn="just"/>
            <a:r>
              <a:rPr lang="zh-CN" altLang="en-US" sz="1400" kern="100" dirty="0">
                <a:solidFill>
                  <a:schemeClr val="accent1"/>
                </a:solidFill>
                <a:effectLst/>
                <a:latin typeface="等线" panose="02010600030101010101" charset="-122"/>
                <a:ea typeface="等线" panose="02010600030101010101" charset="-122"/>
                <a:cs typeface="Times New Roman" panose="02020603050405020304" pitchFamily="18" charset="0"/>
                <a:sym typeface="+mn-ea"/>
              </a:rPr>
              <a:t>四  </a:t>
            </a:r>
            <a:r>
              <a:rPr lang="zh-CN" altLang="zh-CN" sz="1400" kern="100" dirty="0">
                <a:solidFill>
                  <a:schemeClr val="accent1"/>
                </a:solidFill>
                <a:effectLst/>
                <a:latin typeface="等线" panose="02010600030101010101" charset="-122"/>
                <a:ea typeface="等线" panose="02010600030101010101" charset="-122"/>
                <a:cs typeface="Times New Roman" panose="02020603050405020304" pitchFamily="18" charset="0"/>
                <a:sym typeface="+mn-ea"/>
              </a:rPr>
              <a:t>夜间模式：</a:t>
            </a:r>
            <a:r>
              <a:rPr lang="zh-CN" altLang="zh-CN" sz="1400" kern="100" dirty="0">
                <a:effectLst/>
                <a:latin typeface="等线" panose="02010600030101010101" charset="-122"/>
                <a:ea typeface="等线" panose="02010600030101010101" charset="-122"/>
                <a:cs typeface="Times New Roman" panose="02020603050405020304" pitchFamily="18" charset="0"/>
                <a:sym typeface="+mn-ea"/>
              </a:rPr>
              <a:t>实现思路：通过</a:t>
            </a:r>
            <a:r>
              <a:rPr lang="en-US" altLang="zh-CN" sz="1400" kern="100" dirty="0" err="1">
                <a:effectLst/>
                <a:latin typeface="等线" panose="02010600030101010101" charset="-122"/>
                <a:ea typeface="等线" panose="02010600030101010101" charset="-122"/>
                <a:cs typeface="Times New Roman" panose="02020603050405020304" pitchFamily="18" charset="0"/>
                <a:sym typeface="+mn-ea"/>
              </a:rPr>
              <a:t>css</a:t>
            </a:r>
            <a:r>
              <a:rPr lang="zh-CN" altLang="zh-CN" sz="1400" kern="100" dirty="0">
                <a:effectLst/>
                <a:latin typeface="等线" panose="02010600030101010101" charset="-122"/>
                <a:ea typeface="等线" panose="02010600030101010101" charset="-122"/>
                <a:cs typeface="Times New Roman" panose="02020603050405020304" pitchFamily="18" charset="0"/>
                <a:sym typeface="+mn-ea"/>
              </a:rPr>
              <a:t>变量和</a:t>
            </a:r>
            <a:r>
              <a:rPr lang="en-US" altLang="zh-CN" sz="1400" kern="100" dirty="0" err="1">
                <a:effectLst/>
                <a:latin typeface="等线" panose="02010600030101010101" charset="-122"/>
                <a:ea typeface="等线" panose="02010600030101010101" charset="-122"/>
                <a:cs typeface="Times New Roman" panose="02020603050405020304" pitchFamily="18" charset="0"/>
                <a:sym typeface="+mn-ea"/>
              </a:rPr>
              <a:t>js</a:t>
            </a:r>
            <a:r>
              <a:rPr lang="zh-CN" altLang="zh-CN" sz="1400" kern="100" dirty="0">
                <a:effectLst/>
                <a:latin typeface="等线" panose="02010600030101010101" charset="-122"/>
                <a:ea typeface="等线" panose="02010600030101010101" charset="-122"/>
                <a:cs typeface="Times New Roman" panose="02020603050405020304" pitchFamily="18" charset="0"/>
                <a:sym typeface="+mn-ea"/>
              </a:rPr>
              <a:t>添加类名来实现</a:t>
            </a:r>
            <a:endParaRPr lang="zh-CN" altLang="zh-CN" sz="1400" kern="100" dirty="0">
              <a:effectLst/>
              <a:latin typeface="等线" panose="02010600030101010101" charset="-122"/>
              <a:ea typeface="等线" panose="02010600030101010101" charset="-122"/>
              <a:cs typeface="Times New Roman" panose="02020603050405020304" pitchFamily="18" charset="0"/>
              <a:sym typeface="+mn-ea"/>
            </a:endParaRPr>
          </a:p>
          <a:p>
            <a:pPr lvl="0" algn="just"/>
            <a:endParaRPr lang="zh-CN" altLang="zh-CN" sz="1400" kern="100" dirty="0">
              <a:effectLst/>
              <a:latin typeface="等线" panose="02010600030101010101" charset="-122"/>
              <a:ea typeface="等线" panose="02010600030101010101" charset="-122"/>
              <a:cs typeface="Times New Roman" panose="02020603050405020304" pitchFamily="18" charset="0"/>
              <a:sym typeface="+mn-ea"/>
            </a:endParaRPr>
          </a:p>
          <a:p>
            <a:pPr marL="762000" indent="266700" algn="just"/>
            <a:endParaRPr lang="zh-CN" altLang="zh-CN" sz="1400" kern="100" dirty="0">
              <a:effectLst/>
              <a:latin typeface="等线" panose="02010600030101010101" charset="-122"/>
              <a:ea typeface="等线" panose="02010600030101010101" charset="-122"/>
              <a:cs typeface="Times New Roman" panose="02020603050405020304" pitchFamily="18" charset="0"/>
            </a:endParaRPr>
          </a:p>
          <a:p>
            <a:pPr lvl="0" algn="just"/>
            <a:r>
              <a:rPr lang="zh-CN" altLang="en-US" sz="1400" kern="100" dirty="0">
                <a:solidFill>
                  <a:schemeClr val="accent1"/>
                </a:solidFill>
                <a:effectLst/>
                <a:latin typeface="等线" panose="02010600030101010101" charset="-122"/>
                <a:ea typeface="等线" panose="02010600030101010101" charset="-122"/>
                <a:cs typeface="Times New Roman" panose="02020603050405020304" pitchFamily="18" charset="0"/>
                <a:sym typeface="+mn-ea"/>
              </a:rPr>
              <a:t>五  </a:t>
            </a:r>
            <a:r>
              <a:rPr lang="zh-CN" altLang="zh-CN" sz="1400" kern="100" dirty="0">
                <a:solidFill>
                  <a:schemeClr val="accent1"/>
                </a:solidFill>
                <a:effectLst/>
                <a:latin typeface="等线" panose="02010600030101010101" charset="-122"/>
                <a:ea typeface="等线" panose="02010600030101010101" charset="-122"/>
                <a:cs typeface="Times New Roman" panose="02020603050405020304" pitchFamily="18" charset="0"/>
                <a:sym typeface="+mn-ea"/>
              </a:rPr>
              <a:t>除了系统给定的标签外，用户可添加自定义标签：</a:t>
            </a:r>
            <a:endParaRPr lang="zh-CN" altLang="zh-CN" sz="1400" kern="100" dirty="0">
              <a:solidFill>
                <a:schemeClr val="accent1"/>
              </a:solidFill>
              <a:effectLst/>
              <a:latin typeface="等线" panose="02010600030101010101" charset="-122"/>
              <a:ea typeface="等线" panose="02010600030101010101" charset="-122"/>
              <a:cs typeface="Times New Roman" panose="02020603050405020304" pitchFamily="18" charset="0"/>
            </a:endParaRPr>
          </a:p>
          <a:p>
            <a:pPr marL="1524000" indent="-762000" algn="just"/>
            <a:r>
              <a:rPr lang="zh-CN" altLang="zh-CN" sz="1400" kern="100" dirty="0">
                <a:effectLst/>
                <a:latin typeface="等线" panose="02010600030101010101" charset="-122"/>
                <a:ea typeface="等线" panose="02010600030101010101" charset="-122"/>
                <a:cs typeface="Times New Roman" panose="02020603050405020304" pitchFamily="18" charset="0"/>
                <a:sym typeface="+mn-ea"/>
              </a:rPr>
              <a:t>实现思路：</a:t>
            </a:r>
            <a:r>
              <a:rPr lang="en-US" altLang="zh-CN" sz="1400" kern="100" dirty="0">
                <a:effectLst/>
                <a:latin typeface="等线" panose="02010600030101010101" charset="-122"/>
                <a:ea typeface="等线" panose="02010600030101010101" charset="-122"/>
                <a:cs typeface="Times New Roman" panose="02020603050405020304" pitchFamily="18" charset="0"/>
                <a:sym typeface="+mn-ea"/>
              </a:rPr>
              <a:t>UI</a:t>
            </a:r>
            <a:r>
              <a:rPr lang="zh-CN" altLang="zh-CN" sz="1400" kern="100" dirty="0">
                <a:effectLst/>
                <a:latin typeface="等线" panose="02010600030101010101" charset="-122"/>
                <a:ea typeface="等线" panose="02010600030101010101" charset="-122"/>
                <a:cs typeface="Times New Roman" panose="02020603050405020304" pitchFamily="18" charset="0"/>
                <a:sym typeface="+mn-ea"/>
              </a:rPr>
              <a:t>方面在标签去加一个添加自定义标签按钮，至于数据库 </a:t>
            </a:r>
            <a:r>
              <a:rPr lang="en-US" altLang="zh-CN" sz="1400" kern="100" dirty="0">
                <a:effectLst/>
                <a:latin typeface="等线" panose="02010600030101010101" charset="-122"/>
                <a:ea typeface="等线" panose="02010600030101010101" charset="-122"/>
                <a:cs typeface="Times New Roman" panose="02020603050405020304" pitchFamily="18" charset="0"/>
                <a:sym typeface="+mn-ea"/>
              </a:rPr>
              <a:t>  </a:t>
            </a:r>
            <a:r>
              <a:rPr lang="zh-CN" altLang="zh-CN" sz="1400" kern="100" dirty="0">
                <a:effectLst/>
                <a:latin typeface="等线" panose="02010600030101010101" charset="-122"/>
                <a:ea typeface="等线" panose="02010600030101010101" charset="-122"/>
                <a:cs typeface="Times New Roman" panose="02020603050405020304" pitchFamily="18" charset="0"/>
                <a:sym typeface="+mn-ea"/>
              </a:rPr>
              <a:t>就建一个标签存储的表单（包含：</a:t>
            </a:r>
            <a:r>
              <a:rPr lang="en-US" altLang="zh-CN" sz="1400" kern="100" dirty="0">
                <a:effectLst/>
                <a:latin typeface="等线" panose="02010600030101010101" charset="-122"/>
                <a:ea typeface="等线" panose="02010600030101010101" charset="-122"/>
                <a:cs typeface="Times New Roman" panose="02020603050405020304" pitchFamily="18" charset="0"/>
                <a:sym typeface="+mn-ea"/>
              </a:rPr>
              <a:t>sign</a:t>
            </a:r>
            <a:r>
              <a:rPr lang="zh-CN" altLang="zh-CN" sz="1400" kern="100" dirty="0">
                <a:effectLst/>
                <a:latin typeface="等线" panose="02010600030101010101" charset="-122"/>
                <a:ea typeface="等线" panose="02010600030101010101" charset="-122"/>
                <a:cs typeface="Times New Roman" panose="02020603050405020304" pitchFamily="18" charset="0"/>
                <a:sym typeface="+mn-ea"/>
              </a:rPr>
              <a:t>，</a:t>
            </a:r>
            <a:r>
              <a:rPr lang="en-US" altLang="zh-CN" sz="1400" kern="100" dirty="0">
                <a:effectLst/>
                <a:latin typeface="等线" panose="02010600030101010101" charset="-122"/>
                <a:ea typeface="等线" panose="02010600030101010101" charset="-122"/>
                <a:cs typeface="Times New Roman" panose="02020603050405020304" pitchFamily="18" charset="0"/>
                <a:sym typeface="+mn-ea"/>
              </a:rPr>
              <a:t>username</a:t>
            </a:r>
            <a:r>
              <a:rPr lang="zh-CN" altLang="zh-CN" sz="1400" kern="100" dirty="0">
                <a:effectLst/>
                <a:latin typeface="等线" panose="02010600030101010101" charset="-122"/>
                <a:ea typeface="等线" panose="02010600030101010101" charset="-122"/>
                <a:cs typeface="Times New Roman" panose="02020603050405020304" pitchFamily="18" charset="0"/>
                <a:sym typeface="+mn-ea"/>
              </a:rPr>
              <a:t>，</a:t>
            </a:r>
            <a:r>
              <a:rPr lang="en-US" altLang="zh-CN" sz="1400" kern="100" dirty="0">
                <a:effectLst/>
                <a:latin typeface="等线" panose="02010600030101010101" charset="-122"/>
                <a:ea typeface="等线" panose="02010600030101010101" charset="-122"/>
                <a:cs typeface="Times New Roman" panose="02020603050405020304" pitchFamily="18" charset="0"/>
                <a:sym typeface="+mn-ea"/>
              </a:rPr>
              <a:t>status</a:t>
            </a:r>
            <a:r>
              <a:rPr lang="zh-CN" altLang="zh-CN" sz="1400" kern="100" dirty="0">
                <a:effectLst/>
                <a:latin typeface="等线" panose="02010600030101010101" charset="-122"/>
                <a:ea typeface="等线" panose="02010600030101010101" charset="-122"/>
                <a:cs typeface="Times New Roman" panose="02020603050405020304" pitchFamily="18" charset="0"/>
                <a:sym typeface="+mn-ea"/>
              </a:rPr>
              <a:t>），里面有系统给定的标签（</a:t>
            </a:r>
            <a:r>
              <a:rPr lang="en-US" altLang="zh-CN" sz="1400" kern="100" dirty="0">
                <a:effectLst/>
                <a:latin typeface="等线" panose="02010600030101010101" charset="-122"/>
                <a:ea typeface="等线" panose="02010600030101010101" charset="-122"/>
                <a:cs typeface="Times New Roman" panose="02020603050405020304" pitchFamily="18" charset="0"/>
                <a:sym typeface="+mn-ea"/>
              </a:rPr>
              <a:t>status</a:t>
            </a:r>
            <a:r>
              <a:rPr lang="zh-CN" altLang="zh-CN" sz="1400" kern="100" dirty="0">
                <a:effectLst/>
                <a:latin typeface="等线" panose="02010600030101010101" charset="-122"/>
                <a:ea typeface="等线" panose="02010600030101010101" charset="-122"/>
                <a:cs typeface="Times New Roman" panose="02020603050405020304" pitchFamily="18" charset="0"/>
                <a:sym typeface="+mn-ea"/>
              </a:rPr>
              <a:t>设为：</a:t>
            </a:r>
            <a:r>
              <a:rPr lang="en-US" altLang="zh-CN" sz="1400" kern="100" dirty="0">
                <a:effectLst/>
                <a:latin typeface="等线" panose="02010600030101010101" charset="-122"/>
                <a:ea typeface="等线" panose="02010600030101010101" charset="-122"/>
                <a:cs typeface="Times New Roman" panose="02020603050405020304" pitchFamily="18" charset="0"/>
                <a:sym typeface="+mn-ea"/>
              </a:rPr>
              <a:t>0</a:t>
            </a:r>
            <a:r>
              <a:rPr lang="zh-CN" altLang="zh-CN" sz="1400" kern="100" dirty="0">
                <a:effectLst/>
                <a:latin typeface="等线" panose="02010600030101010101" charset="-122"/>
                <a:ea typeface="等线" panose="02010600030101010101" charset="-122"/>
                <a:cs typeface="Times New Roman" panose="02020603050405020304" pitchFamily="18" charset="0"/>
                <a:sym typeface="+mn-ea"/>
              </a:rPr>
              <a:t>），用户自定义标签（</a:t>
            </a:r>
            <a:r>
              <a:rPr lang="en-US" altLang="zh-CN" sz="1400" kern="100" dirty="0">
                <a:effectLst/>
                <a:latin typeface="等线" panose="02010600030101010101" charset="-122"/>
                <a:ea typeface="等线" panose="02010600030101010101" charset="-122"/>
                <a:cs typeface="Times New Roman" panose="02020603050405020304" pitchFamily="18" charset="0"/>
                <a:sym typeface="+mn-ea"/>
              </a:rPr>
              <a:t>status</a:t>
            </a:r>
            <a:r>
              <a:rPr lang="zh-CN" altLang="zh-CN" sz="1400" kern="100" dirty="0">
                <a:effectLst/>
                <a:latin typeface="等线" panose="02010600030101010101" charset="-122"/>
                <a:ea typeface="等线" panose="02010600030101010101" charset="-122"/>
                <a:cs typeface="Times New Roman" panose="02020603050405020304" pitchFamily="18" charset="0"/>
                <a:sym typeface="+mn-ea"/>
              </a:rPr>
              <a:t>设为：</a:t>
            </a:r>
            <a:r>
              <a:rPr lang="en-US" altLang="zh-CN" sz="1400" kern="100" dirty="0">
                <a:effectLst/>
                <a:latin typeface="等线" panose="02010600030101010101" charset="-122"/>
                <a:ea typeface="等线" panose="02010600030101010101" charset="-122"/>
                <a:cs typeface="Times New Roman" panose="02020603050405020304" pitchFamily="18" charset="0"/>
                <a:sym typeface="+mn-ea"/>
              </a:rPr>
              <a:t>1</a:t>
            </a:r>
            <a:r>
              <a:rPr lang="zh-CN" altLang="zh-CN" sz="1400" kern="100" dirty="0">
                <a:effectLst/>
                <a:latin typeface="等线" panose="02010600030101010101" charset="-122"/>
                <a:ea typeface="等线" panose="02010600030101010101" charset="-122"/>
                <a:cs typeface="Times New Roman" panose="02020603050405020304" pitchFamily="18" charset="0"/>
                <a:sym typeface="+mn-ea"/>
              </a:rPr>
              <a:t>，</a:t>
            </a:r>
            <a:r>
              <a:rPr lang="en-US" altLang="zh-CN" sz="1400" kern="100" dirty="0">
                <a:effectLst/>
                <a:latin typeface="等线" panose="02010600030101010101" charset="-122"/>
                <a:ea typeface="等线" panose="02010600030101010101" charset="-122"/>
                <a:cs typeface="Times New Roman" panose="02020603050405020304" pitchFamily="18" charset="0"/>
                <a:sym typeface="+mn-ea"/>
              </a:rPr>
              <a:t>username</a:t>
            </a:r>
            <a:r>
              <a:rPr lang="zh-CN" altLang="zh-CN" sz="1400" kern="100" dirty="0">
                <a:effectLst/>
                <a:latin typeface="等线" panose="02010600030101010101" charset="-122"/>
                <a:ea typeface="等线" panose="02010600030101010101" charset="-122"/>
                <a:cs typeface="Times New Roman" panose="02020603050405020304" pitchFamily="18" charset="0"/>
                <a:sym typeface="+mn-ea"/>
              </a:rPr>
              <a:t>设为上传标签的用户名），这样就可以让用户自己设置的自定义标签也出现自己的标签区，然后其他用户看不到别人设置的标签。</a:t>
            </a:r>
            <a:endParaRPr lang="zh-CN" altLang="zh-CN" sz="1400" kern="100" dirty="0">
              <a:effectLst/>
              <a:latin typeface="等线" panose="02010600030101010101" charset="-122"/>
              <a:ea typeface="等线" panose="02010600030101010101" charset="-122"/>
              <a:cs typeface="Times New Roman" panose="02020603050405020304" pitchFamily="18" charset="0"/>
              <a:sym typeface="+mn-ea"/>
            </a:endParaRPr>
          </a:p>
          <a:p>
            <a:pPr marL="1524000" indent="-762000" algn="just"/>
            <a:endParaRPr lang="zh-CN" altLang="zh-CN" sz="1400" kern="100" dirty="0">
              <a:effectLst/>
              <a:latin typeface="等线" panose="02010600030101010101" charset="-122"/>
              <a:ea typeface="等线" panose="02010600030101010101" charset="-122"/>
              <a:cs typeface="Times New Roman" panose="02020603050405020304" pitchFamily="18" charset="0"/>
              <a:sym typeface="+mn-ea"/>
            </a:endParaRPr>
          </a:p>
          <a:p>
            <a:pPr marL="1524000" indent="-762000" algn="just"/>
            <a:endParaRPr lang="zh-CN" altLang="zh-CN" sz="1400" kern="100" dirty="0">
              <a:effectLst/>
              <a:latin typeface="等线" panose="02010600030101010101" charset="-122"/>
              <a:ea typeface="等线" panose="02010600030101010101" charset="-122"/>
              <a:cs typeface="Times New Roman" panose="02020603050405020304" pitchFamily="18" charset="0"/>
              <a:sym typeface="+mn-ea"/>
            </a:endParaRPr>
          </a:p>
          <a:p>
            <a:pPr marL="1524000" indent="-762000" algn="just"/>
            <a:endParaRPr lang="zh-CN" altLang="zh-CN" sz="1400" kern="100" dirty="0">
              <a:effectLst/>
              <a:latin typeface="等线" panose="02010600030101010101" charset="-122"/>
              <a:ea typeface="等线" panose="02010600030101010101" charset="-122"/>
              <a:cs typeface="Times New Roman" panose="02020603050405020304" pitchFamily="18" charset="0"/>
            </a:endParaRPr>
          </a:p>
          <a:p>
            <a:pPr lvl="0" algn="just"/>
            <a:r>
              <a:rPr lang="zh-CN" altLang="en-US" sz="1400" kern="100" dirty="0">
                <a:solidFill>
                  <a:schemeClr val="accent1"/>
                </a:solidFill>
                <a:effectLst/>
                <a:latin typeface="等线" panose="02010600030101010101" charset="-122"/>
                <a:ea typeface="等线" panose="02010600030101010101" charset="-122"/>
                <a:cs typeface="Times New Roman" panose="02020603050405020304" pitchFamily="18" charset="0"/>
                <a:sym typeface="+mn-ea"/>
              </a:rPr>
              <a:t>六 </a:t>
            </a:r>
            <a:r>
              <a:rPr lang="zh-CN" altLang="zh-CN" sz="1400" kern="100" dirty="0">
                <a:solidFill>
                  <a:schemeClr val="accent1"/>
                </a:solidFill>
                <a:effectLst/>
                <a:latin typeface="等线" panose="02010600030101010101" charset="-122"/>
                <a:ea typeface="等线" panose="02010600030101010101" charset="-122"/>
                <a:cs typeface="Times New Roman" panose="02020603050405020304" pitchFamily="18" charset="0"/>
                <a:sym typeface="+mn-ea"/>
              </a:rPr>
              <a:t>对于会议纪要的点赞评论功能，还有对评论进行评论</a:t>
            </a:r>
            <a:r>
              <a:rPr lang="zh-CN" altLang="zh-CN" sz="1400" kern="100" dirty="0">
                <a:effectLst/>
                <a:latin typeface="等线" panose="02010600030101010101" charset="-122"/>
                <a:ea typeface="等线" panose="02010600030101010101" charset="-122"/>
                <a:cs typeface="Times New Roman" panose="02020603050405020304" pitchFamily="18" charset="0"/>
                <a:sym typeface="+mn-ea"/>
              </a:rPr>
              <a:t>：</a:t>
            </a:r>
            <a:endParaRPr lang="zh-CN" altLang="zh-CN" sz="1400" kern="100" dirty="0">
              <a:effectLst/>
              <a:latin typeface="等线" panose="02010600030101010101" charset="-122"/>
              <a:ea typeface="等线" panose="02010600030101010101" charset="-122"/>
              <a:cs typeface="Times New Roman" panose="02020603050405020304" pitchFamily="18" charset="0"/>
            </a:endParaRPr>
          </a:p>
          <a:p>
            <a:pPr marL="1524000" indent="-762000" algn="just"/>
            <a:r>
              <a:rPr lang="zh-CN" altLang="zh-CN" sz="1400" kern="100" dirty="0">
                <a:effectLst/>
                <a:latin typeface="等线" panose="02010600030101010101" charset="-122"/>
                <a:ea typeface="等线" panose="02010600030101010101" charset="-122"/>
                <a:cs typeface="Times New Roman" panose="02020603050405020304" pitchFamily="18" charset="0"/>
                <a:sym typeface="+mn-ea"/>
              </a:rPr>
              <a:t>实现思路：</a:t>
            </a:r>
            <a:r>
              <a:rPr lang="en-US" altLang="zh-CN" sz="1400" kern="100" dirty="0">
                <a:effectLst/>
                <a:latin typeface="等线" panose="02010600030101010101" charset="-122"/>
                <a:ea typeface="等线" panose="02010600030101010101" charset="-122"/>
                <a:cs typeface="Times New Roman" panose="02020603050405020304" pitchFamily="18" charset="0"/>
                <a:sym typeface="+mn-ea"/>
              </a:rPr>
              <a:t>UI</a:t>
            </a:r>
            <a:r>
              <a:rPr lang="zh-CN" altLang="zh-CN" sz="1400" kern="100" dirty="0">
                <a:effectLst/>
                <a:latin typeface="等线" panose="02010600030101010101" charset="-122"/>
                <a:ea typeface="等线" panose="02010600030101010101" charset="-122"/>
                <a:cs typeface="Times New Roman" panose="02020603050405020304" pitchFamily="18" charset="0"/>
                <a:sym typeface="+mn-ea"/>
              </a:rPr>
              <a:t>方面就没什么难点，但是要注意点赞按钮要设置节流功  能，避免用户短时间多次点击。</a:t>
            </a:r>
            <a:r>
              <a:rPr lang="en-US" altLang="zh-CN" sz="1400" kern="100" dirty="0" err="1">
                <a:effectLst/>
                <a:latin typeface="等线" panose="02010600030101010101" charset="-122"/>
                <a:ea typeface="等线" panose="02010600030101010101" charset="-122"/>
                <a:cs typeface="Times New Roman" panose="02020603050405020304" pitchFamily="18" charset="0"/>
                <a:sym typeface="+mn-ea"/>
              </a:rPr>
              <a:t>Mysql</a:t>
            </a:r>
            <a:r>
              <a:rPr lang="zh-CN" altLang="zh-CN" sz="1400" kern="100" dirty="0">
                <a:effectLst/>
                <a:latin typeface="等线" panose="02010600030101010101" charset="-122"/>
                <a:ea typeface="等线" panose="02010600030101010101" charset="-122"/>
                <a:cs typeface="Times New Roman" panose="02020603050405020304" pitchFamily="18" charset="0"/>
                <a:sym typeface="+mn-ea"/>
              </a:rPr>
              <a:t>创建一张储存评论点赞信息的表，每次查看纪要的时候就从中获取数据渲染上去到评论区即可。</a:t>
            </a:r>
            <a:endParaRPr lang="zh-CN" altLang="zh-CN" sz="1400" kern="100" dirty="0">
              <a:effectLst/>
              <a:latin typeface="等线" panose="02010600030101010101" charset="-122"/>
              <a:ea typeface="等线" panose="02010600030101010101" charset="-122"/>
              <a:cs typeface="Times New Roman" panose="02020603050405020304" pitchFamily="18" charset="0"/>
            </a:endParaRPr>
          </a:p>
          <a:p>
            <a:pPr marL="1524000" indent="-1524000" algn="just"/>
            <a:r>
              <a:rPr lang="en-US" altLang="zh-CN" sz="1400" kern="100" dirty="0">
                <a:effectLst/>
                <a:latin typeface="等线" panose="02010600030101010101" charset="-122"/>
                <a:ea typeface="等线" panose="02010600030101010101" charset="-122"/>
                <a:cs typeface="Times New Roman" panose="02020603050405020304" pitchFamily="18" charset="0"/>
                <a:sym typeface="+mn-ea"/>
              </a:rPr>
              <a:t>                              </a:t>
            </a:r>
            <a:r>
              <a:rPr lang="zh-CN" altLang="zh-CN" sz="1400" kern="100" dirty="0">
                <a:effectLst/>
                <a:latin typeface="等线" panose="02010600030101010101" charset="-122"/>
                <a:ea typeface="等线" panose="02010600030101010101" charset="-122"/>
                <a:cs typeface="Times New Roman" panose="02020603050405020304" pitchFamily="18" charset="0"/>
                <a:sym typeface="+mn-ea"/>
              </a:rPr>
              <a:t>至于评论的评论，我的思路就是再建一张表储存，表里面包含：会议纪要的上传者和时间，评论了谁的评论和内容，评论的内容以及这是第几级评论（假设评论就是</a:t>
            </a:r>
            <a:r>
              <a:rPr lang="en-US" altLang="zh-CN" sz="1400" kern="100" dirty="0">
                <a:effectLst/>
                <a:latin typeface="等线" panose="02010600030101010101" charset="-122"/>
                <a:ea typeface="等线" panose="02010600030101010101" charset="-122"/>
                <a:cs typeface="Times New Roman" panose="02020603050405020304" pitchFamily="18" charset="0"/>
                <a:sym typeface="+mn-ea"/>
              </a:rPr>
              <a:t>1</a:t>
            </a:r>
            <a:r>
              <a:rPr lang="zh-CN" altLang="zh-CN" sz="1400" kern="100" dirty="0">
                <a:effectLst/>
                <a:latin typeface="等线" panose="02010600030101010101" charset="-122"/>
                <a:ea typeface="等线" panose="02010600030101010101" charset="-122"/>
                <a:cs typeface="Times New Roman" panose="02020603050405020304" pitchFamily="18" charset="0"/>
                <a:sym typeface="+mn-ea"/>
              </a:rPr>
              <a:t>，评论的评论就是</a:t>
            </a:r>
            <a:r>
              <a:rPr lang="en-US" altLang="zh-CN" sz="1400" kern="100" dirty="0">
                <a:effectLst/>
                <a:latin typeface="等线" panose="02010600030101010101" charset="-122"/>
                <a:ea typeface="等线" panose="02010600030101010101" charset="-122"/>
                <a:cs typeface="Times New Roman" panose="02020603050405020304" pitchFamily="18" charset="0"/>
                <a:sym typeface="+mn-ea"/>
              </a:rPr>
              <a:t>2</a:t>
            </a:r>
            <a:r>
              <a:rPr lang="zh-CN" altLang="zh-CN" sz="1400" kern="100" dirty="0">
                <a:effectLst/>
                <a:latin typeface="等线" panose="02010600030101010101" charset="-122"/>
                <a:ea typeface="等线" panose="02010600030101010101" charset="-122"/>
                <a:cs typeface="Times New Roman" panose="02020603050405020304" pitchFamily="18" charset="0"/>
                <a:sym typeface="+mn-ea"/>
              </a:rPr>
              <a:t>，评论的评论的评论就是</a:t>
            </a:r>
            <a:r>
              <a:rPr lang="en-US" altLang="zh-CN" sz="1400" kern="100" dirty="0">
                <a:effectLst/>
                <a:latin typeface="等线" panose="02010600030101010101" charset="-122"/>
                <a:ea typeface="等线" panose="02010600030101010101" charset="-122"/>
                <a:cs typeface="Times New Roman" panose="02020603050405020304" pitchFamily="18" charset="0"/>
                <a:sym typeface="+mn-ea"/>
              </a:rPr>
              <a:t>3</a:t>
            </a:r>
            <a:r>
              <a:rPr lang="zh-CN" altLang="zh-CN" sz="1400" kern="100" dirty="0">
                <a:effectLst/>
                <a:latin typeface="等线" panose="02010600030101010101" charset="-122"/>
                <a:ea typeface="等线" panose="02010600030101010101" charset="-122"/>
                <a:cs typeface="Times New Roman" panose="02020603050405020304" pitchFamily="18" charset="0"/>
                <a:sym typeface="+mn-ea"/>
              </a:rPr>
              <a:t>以此类推），这样就可以精确的将评论的评论渲染在对应评论的下方。</a:t>
            </a:r>
            <a:endParaRPr lang="zh-CN" altLang="zh-CN" sz="1400" kern="100" dirty="0">
              <a:effectLst/>
              <a:latin typeface="等线" panose="02010600030101010101" charset="-122"/>
              <a:ea typeface="等线" panose="02010600030101010101" charset="-122"/>
              <a:cs typeface="Times New Roman" panose="02020603050405020304" pitchFamily="18" charset="0"/>
              <a:sym typeface="+mn-ea"/>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942285" y="-10191"/>
            <a:ext cx="2249715" cy="6858000"/>
          </a:xfrm>
          <a:prstGeom prst="rect">
            <a:avLst/>
          </a:prstGeom>
          <a:solidFill>
            <a:srgbClr val="3843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3" name="文本框 2"/>
          <p:cNvSpPr txBox="1"/>
          <p:nvPr/>
        </p:nvSpPr>
        <p:spPr>
          <a:xfrm>
            <a:off x="1425004" y="509861"/>
            <a:ext cx="2656459" cy="460375"/>
          </a:xfrm>
          <a:prstGeom prst="rect">
            <a:avLst/>
          </a:prstGeom>
          <a:noFill/>
        </p:spPr>
        <p:txBody>
          <a:bodyPr wrap="square" rtlCol="0">
            <a:spAutoFit/>
          </a:bodyPr>
          <a:lstStyle/>
          <a:p>
            <a:r>
              <a:rPr lang="zh-CN" altLang="en-US" sz="2400" b="1" dirty="0">
                <a:solidFill>
                  <a:schemeClr val="bg2">
                    <a:lumMod val="25000"/>
                  </a:schemeClr>
                </a:solidFill>
                <a:latin typeface="微软雅黑" panose="020B0503020204020204" pitchFamily="34" charset="-122"/>
                <a:ea typeface="微软雅黑" panose="020B0503020204020204" pitchFamily="34" charset="-122"/>
              </a:rPr>
              <a:t>心得体会</a:t>
            </a:r>
            <a:endParaRPr lang="zh-CN" altLang="en-US" sz="2400" b="1" dirty="0">
              <a:solidFill>
                <a:schemeClr val="bg2">
                  <a:lumMod val="25000"/>
                </a:schemeClr>
              </a:solidFill>
              <a:latin typeface="微软雅黑" panose="020B0503020204020204" pitchFamily="34" charset="-122"/>
              <a:ea typeface="微软雅黑" panose="020B0503020204020204" pitchFamily="34" charset="-122"/>
            </a:endParaRPr>
          </a:p>
        </p:txBody>
      </p:sp>
      <p:pic>
        <p:nvPicPr>
          <p:cNvPr id="4" name="图形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516998" y="420430"/>
            <a:ext cx="1068278" cy="1102192"/>
          </a:xfrm>
          <a:prstGeom prst="rect">
            <a:avLst/>
          </a:prstGeom>
        </p:spPr>
      </p:pic>
      <p:sp>
        <p:nvSpPr>
          <p:cNvPr id="6" name="椭圆 5"/>
          <p:cNvSpPr/>
          <p:nvPr/>
        </p:nvSpPr>
        <p:spPr>
          <a:xfrm>
            <a:off x="968457" y="577043"/>
            <a:ext cx="327299" cy="327299"/>
          </a:xfrm>
          <a:prstGeom prst="ellipse">
            <a:avLst/>
          </a:prstGeom>
          <a:solidFill>
            <a:srgbClr val="3843B3"/>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dirty="0">
              <a:latin typeface="微软雅黑" panose="020B0503020204020204" pitchFamily="34" charset="-122"/>
              <a:ea typeface="微软雅黑" panose="020B0503020204020204" pitchFamily="34" charset="-122"/>
            </a:endParaRPr>
          </a:p>
        </p:txBody>
      </p:sp>
      <p:sp>
        <p:nvSpPr>
          <p:cNvPr id="8" name="文本框 7"/>
          <p:cNvSpPr txBox="1"/>
          <p:nvPr/>
        </p:nvSpPr>
        <p:spPr>
          <a:xfrm>
            <a:off x="10152183" y="4172670"/>
            <a:ext cx="1787029" cy="460375"/>
          </a:xfrm>
          <a:prstGeom prst="rect">
            <a:avLst/>
          </a:prstGeom>
          <a:noFill/>
        </p:spPr>
        <p:txBody>
          <a:bodyPr wrap="squar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心得体会</a:t>
            </a:r>
            <a:endParaRPr lang="zh-CN" altLang="en-US" sz="2400" dirty="0">
              <a:solidFill>
                <a:schemeClr val="bg1"/>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10152185" y="2582349"/>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功能设计</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10152673" y="2073555"/>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项目介绍</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10152184" y="3123723"/>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项目亮点</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2" name="文本框 11"/>
          <p:cNvSpPr txBox="1"/>
          <p:nvPr/>
        </p:nvSpPr>
        <p:spPr>
          <a:xfrm>
            <a:off x="10152183" y="3663876"/>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项目难点</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1251458" y="1136576"/>
            <a:ext cx="7212787" cy="5785485"/>
          </a:xfrm>
          <a:prstGeom prst="rect">
            <a:avLst/>
          </a:prstGeom>
          <a:noFill/>
        </p:spPr>
        <p:txBody>
          <a:bodyPr wrap="square" rtlCol="0">
            <a:spAutoFit/>
          </a:bodyPr>
          <a:lstStyle/>
          <a:p>
            <a:pPr marR="0" lvl="0" algn="just">
              <a:spcBef>
                <a:spcPts val="0"/>
              </a:spcBef>
              <a:spcAft>
                <a:spcPts val="0"/>
              </a:spcAft>
            </a:pPr>
            <a:r>
              <a:rPr lang="zh-CN" altLang="en-US" sz="1600" kern="100" dirty="0">
                <a:effectLst/>
                <a:latin typeface="等线" panose="02010600030101010101" charset="-122"/>
                <a:ea typeface="等线" panose="02010600030101010101" charset="-122"/>
                <a:cs typeface="微软雅黑" panose="020B0503020204020204" pitchFamily="34" charset="-122"/>
              </a:rPr>
              <a:t>对于项目的制作：</a:t>
            </a:r>
            <a:endParaRPr lang="zh-CN" altLang="en-US" sz="1600" kern="100" dirty="0">
              <a:effectLst/>
              <a:latin typeface="等线" panose="02010600030101010101" charset="-122"/>
              <a:ea typeface="等线" panose="02010600030101010101" charset="-122"/>
              <a:cs typeface="微软雅黑" panose="020B0503020204020204" pitchFamily="34" charset="-122"/>
            </a:endParaRPr>
          </a:p>
          <a:p>
            <a:pPr marR="0" lvl="0" algn="just">
              <a:spcBef>
                <a:spcPts val="0"/>
              </a:spcBef>
              <a:spcAft>
                <a:spcPts val="0"/>
              </a:spcAft>
            </a:pPr>
            <a:endParaRPr lang="zh-CN" altLang="en-US" sz="1600" kern="100" dirty="0">
              <a:effectLst/>
              <a:latin typeface="等线" panose="02010600030101010101" charset="-122"/>
              <a:ea typeface="等线" panose="02010600030101010101" charset="-122"/>
              <a:cs typeface="Times New Roman" panose="02020603050405020304" pitchFamily="18" charset="0"/>
            </a:endParaRPr>
          </a:p>
          <a:p>
            <a:pPr marL="0" marR="0" indent="127000" algn="just">
              <a:spcBef>
                <a:spcPts val="0"/>
              </a:spcBef>
              <a:spcAft>
                <a:spcPts val="0"/>
              </a:spcAft>
            </a:pPr>
            <a:r>
              <a:rPr lang="zh-CN" altLang="en-US" sz="1600" kern="100" dirty="0">
                <a:solidFill>
                  <a:schemeClr val="accent1"/>
                </a:solidFill>
                <a:effectLst/>
                <a:latin typeface="等线" panose="02010600030101010101" charset="-122"/>
                <a:ea typeface="等线" panose="02010600030101010101" charset="-122"/>
                <a:cs typeface="微软雅黑" panose="020B0503020204020204" pitchFamily="34" charset="-122"/>
              </a:rPr>
              <a:t>（</a:t>
            </a:r>
            <a:r>
              <a:rPr lang="en-US" altLang="zh-CN" sz="1600" kern="100" dirty="0">
                <a:solidFill>
                  <a:schemeClr val="accent1"/>
                </a:solidFill>
                <a:effectLst/>
                <a:latin typeface="等线" panose="02010600030101010101" charset="-122"/>
                <a:ea typeface="等线" panose="02010600030101010101" charset="-122"/>
                <a:cs typeface="微软雅黑" panose="020B0503020204020204" pitchFamily="34" charset="-122"/>
              </a:rPr>
              <a:t>1</a:t>
            </a:r>
            <a:r>
              <a:rPr lang="zh-CN" altLang="en-US" sz="1600" kern="100" dirty="0">
                <a:solidFill>
                  <a:schemeClr val="accent1"/>
                </a:solidFill>
                <a:effectLst/>
                <a:latin typeface="等线" panose="02010600030101010101" charset="-122"/>
                <a:ea typeface="等线" panose="02010600030101010101" charset="-122"/>
                <a:cs typeface="微软雅黑" panose="020B0503020204020204" pitchFamily="34" charset="-122"/>
              </a:rPr>
              <a:t>）确定项目需求和目标：</a:t>
            </a:r>
            <a:r>
              <a:rPr lang="zh-CN" altLang="en-US" sz="1600" kern="100" dirty="0">
                <a:effectLst/>
                <a:latin typeface="等线" panose="02010600030101010101" charset="-122"/>
                <a:ea typeface="等线" panose="02010600030101010101" charset="-122"/>
                <a:cs typeface="微软雅黑" panose="020B0503020204020204" pitchFamily="34" charset="-122"/>
              </a:rPr>
              <a:t>在开始一个前端项目之前，首先要明确项目的需求和目标。这包括确定项目的功能和设计要求，以及项目的交付时间和预期效果。只有明确了项目需求和目标，才能有针对性地进行开发工作。</a:t>
            </a:r>
            <a:endParaRPr lang="zh-CN" altLang="en-US" sz="1600" kern="100" dirty="0">
              <a:effectLst/>
              <a:latin typeface="等线" panose="02010600030101010101" charset="-122"/>
              <a:ea typeface="等线" panose="02010600030101010101" charset="-122"/>
              <a:cs typeface="微软雅黑" panose="020B0503020204020204" pitchFamily="34" charset="-122"/>
            </a:endParaRPr>
          </a:p>
          <a:p>
            <a:pPr marL="0" marR="0" indent="127000" algn="just">
              <a:spcBef>
                <a:spcPts val="0"/>
              </a:spcBef>
              <a:spcAft>
                <a:spcPts val="0"/>
              </a:spcAft>
            </a:pPr>
            <a:endParaRPr lang="zh-CN" altLang="en-US" sz="1600" kern="100" dirty="0">
              <a:effectLst/>
              <a:latin typeface="等线" panose="02010600030101010101" charset="-122"/>
              <a:ea typeface="等线" panose="02010600030101010101" charset="-122"/>
              <a:cs typeface="Times New Roman" panose="02020603050405020304" pitchFamily="18" charset="0"/>
            </a:endParaRPr>
          </a:p>
          <a:p>
            <a:pPr marL="0" marR="0" indent="127000" algn="just">
              <a:spcBef>
                <a:spcPts val="0"/>
              </a:spcBef>
              <a:spcAft>
                <a:spcPts val="0"/>
              </a:spcAft>
            </a:pPr>
            <a:r>
              <a:rPr lang="zh-CN" altLang="en-US" sz="1600" kern="100" dirty="0">
                <a:solidFill>
                  <a:schemeClr val="accent1"/>
                </a:solidFill>
                <a:effectLst/>
                <a:latin typeface="等线" panose="02010600030101010101" charset="-122"/>
                <a:ea typeface="等线" panose="02010600030101010101" charset="-122"/>
                <a:cs typeface="微软雅黑" panose="020B0503020204020204" pitchFamily="34" charset="-122"/>
              </a:rPr>
              <a:t>（</a:t>
            </a:r>
            <a:r>
              <a:rPr lang="en-US" altLang="zh-CN" sz="1600" kern="100" dirty="0">
                <a:solidFill>
                  <a:schemeClr val="accent1"/>
                </a:solidFill>
                <a:effectLst/>
                <a:latin typeface="等线" panose="02010600030101010101" charset="-122"/>
                <a:ea typeface="等线" panose="02010600030101010101" charset="-122"/>
                <a:cs typeface="微软雅黑" panose="020B0503020204020204" pitchFamily="34" charset="-122"/>
              </a:rPr>
              <a:t>2</a:t>
            </a:r>
            <a:r>
              <a:rPr lang="zh-CN" altLang="en-US" sz="1600" kern="100" dirty="0">
                <a:solidFill>
                  <a:schemeClr val="accent1"/>
                </a:solidFill>
                <a:effectLst/>
                <a:latin typeface="等线" panose="02010600030101010101" charset="-122"/>
                <a:ea typeface="等线" panose="02010600030101010101" charset="-122"/>
                <a:cs typeface="微软雅黑" panose="020B0503020204020204" pitchFamily="34" charset="-122"/>
              </a:rPr>
              <a:t>）设计好项目的架构和页面结构：</a:t>
            </a:r>
            <a:r>
              <a:rPr lang="zh-CN" altLang="en-US" sz="1600" kern="100" dirty="0">
                <a:effectLst/>
                <a:latin typeface="等线" panose="02010600030101010101" charset="-122"/>
                <a:ea typeface="等线" panose="02010600030101010101" charset="-122"/>
                <a:cs typeface="微软雅黑" panose="020B0503020204020204" pitchFamily="34" charset="-122"/>
              </a:rPr>
              <a:t>在开始编码之前，我会先设计好项目的架构和页面结构。这包括确定项目的文件目录结构，以及各个页面之间的关联和布局。一个良好的架构和页面结构可以提高项目的可维护性和扩展性。</a:t>
            </a:r>
            <a:endParaRPr lang="zh-CN" altLang="en-US" sz="1600" kern="100" dirty="0">
              <a:effectLst/>
              <a:latin typeface="等线" panose="02010600030101010101" charset="-122"/>
              <a:ea typeface="等线" panose="02010600030101010101" charset="-122"/>
              <a:cs typeface="微软雅黑" panose="020B0503020204020204" pitchFamily="34" charset="-122"/>
            </a:endParaRPr>
          </a:p>
          <a:p>
            <a:pPr marL="0" marR="0" indent="127000" algn="just">
              <a:spcBef>
                <a:spcPts val="0"/>
              </a:spcBef>
              <a:spcAft>
                <a:spcPts val="0"/>
              </a:spcAft>
            </a:pPr>
            <a:endParaRPr lang="zh-CN" altLang="en-US" sz="1600" kern="100" dirty="0">
              <a:effectLst/>
              <a:latin typeface="等线" panose="02010600030101010101" charset="-122"/>
              <a:ea typeface="等线" panose="02010600030101010101" charset="-122"/>
              <a:cs typeface="Times New Roman" panose="02020603050405020304" pitchFamily="18" charset="0"/>
            </a:endParaRPr>
          </a:p>
          <a:p>
            <a:pPr marL="0" marR="0" indent="127000" algn="just">
              <a:spcBef>
                <a:spcPts val="0"/>
              </a:spcBef>
              <a:spcAft>
                <a:spcPts val="0"/>
              </a:spcAft>
            </a:pPr>
            <a:r>
              <a:rPr lang="zh-CN" altLang="en-US" sz="1600" kern="100" dirty="0">
                <a:solidFill>
                  <a:schemeClr val="accent1"/>
                </a:solidFill>
                <a:effectLst/>
                <a:latin typeface="等线" panose="02010600030101010101" charset="-122"/>
                <a:ea typeface="等线" panose="02010600030101010101" charset="-122"/>
                <a:cs typeface="微软雅黑" panose="020B0503020204020204" pitchFamily="34" charset="-122"/>
              </a:rPr>
              <a:t>（</a:t>
            </a:r>
            <a:r>
              <a:rPr lang="en-US" altLang="zh-CN" sz="1600" kern="100" dirty="0">
                <a:solidFill>
                  <a:schemeClr val="accent1"/>
                </a:solidFill>
                <a:effectLst/>
                <a:latin typeface="等线" panose="02010600030101010101" charset="-122"/>
                <a:ea typeface="等线" panose="02010600030101010101" charset="-122"/>
                <a:cs typeface="微软雅黑" panose="020B0503020204020204" pitchFamily="34" charset="-122"/>
              </a:rPr>
              <a:t>3</a:t>
            </a:r>
            <a:r>
              <a:rPr lang="zh-CN" altLang="en-US" sz="1600" kern="100" dirty="0">
                <a:solidFill>
                  <a:schemeClr val="accent1"/>
                </a:solidFill>
                <a:effectLst/>
                <a:latin typeface="等线" panose="02010600030101010101" charset="-122"/>
                <a:ea typeface="等线" panose="02010600030101010101" charset="-122"/>
                <a:cs typeface="微软雅黑" panose="020B0503020204020204" pitchFamily="34" charset="-122"/>
              </a:rPr>
              <a:t>）使用合适的工具和技术：</a:t>
            </a:r>
            <a:r>
              <a:rPr lang="zh-CN" altLang="en-US" sz="1600" kern="100" dirty="0">
                <a:effectLst/>
                <a:latin typeface="等线" panose="02010600030101010101" charset="-122"/>
                <a:ea typeface="等线" panose="02010600030101010101" charset="-122"/>
                <a:cs typeface="微软雅黑" panose="020B0503020204020204" pitchFamily="34" charset="-122"/>
              </a:rPr>
              <a:t>在制作前端项目时，我会选择合适的工具和技术来提高开发效率和项目质量。比如使用代码编辑器来编写代码，使用版本控制工具来管理代码等。选择合适的工具和技术可以让开发工作更加高效和顺利。</a:t>
            </a:r>
            <a:endParaRPr lang="zh-CN" altLang="en-US" sz="1600" kern="100" dirty="0">
              <a:effectLst/>
              <a:latin typeface="等线" panose="02010600030101010101" charset="-122"/>
              <a:ea typeface="等线" panose="02010600030101010101" charset="-122"/>
              <a:cs typeface="微软雅黑" panose="020B0503020204020204" pitchFamily="34" charset="-122"/>
            </a:endParaRPr>
          </a:p>
          <a:p>
            <a:pPr marL="0" marR="0" indent="127000" algn="just">
              <a:spcBef>
                <a:spcPts val="0"/>
              </a:spcBef>
              <a:spcAft>
                <a:spcPts val="0"/>
              </a:spcAft>
            </a:pPr>
            <a:endParaRPr lang="zh-CN" altLang="en-US" sz="1600" kern="100" dirty="0">
              <a:effectLst/>
              <a:latin typeface="等线" panose="02010600030101010101" charset="-122"/>
              <a:ea typeface="等线" panose="02010600030101010101" charset="-122"/>
              <a:cs typeface="Times New Roman" panose="02020603050405020304" pitchFamily="18" charset="0"/>
            </a:endParaRPr>
          </a:p>
          <a:p>
            <a:pPr marL="0" marR="0" indent="127000" algn="just">
              <a:spcBef>
                <a:spcPts val="0"/>
              </a:spcBef>
              <a:spcAft>
                <a:spcPts val="0"/>
              </a:spcAft>
            </a:pPr>
            <a:r>
              <a:rPr lang="zh-CN" altLang="en-US" sz="1600" kern="100" dirty="0">
                <a:solidFill>
                  <a:schemeClr val="accent1"/>
                </a:solidFill>
                <a:effectLst/>
                <a:latin typeface="等线" panose="02010600030101010101" charset="-122"/>
                <a:ea typeface="等线" panose="02010600030101010101" charset="-122"/>
                <a:cs typeface="微软雅黑" panose="020B0503020204020204" pitchFamily="34" charset="-122"/>
              </a:rPr>
              <a:t>（</a:t>
            </a:r>
            <a:r>
              <a:rPr lang="en-US" altLang="zh-CN" sz="1600" kern="100" dirty="0">
                <a:solidFill>
                  <a:schemeClr val="accent1"/>
                </a:solidFill>
                <a:effectLst/>
                <a:latin typeface="等线" panose="02010600030101010101" charset="-122"/>
                <a:ea typeface="等线" panose="02010600030101010101" charset="-122"/>
                <a:cs typeface="微软雅黑" panose="020B0503020204020204" pitchFamily="34" charset="-122"/>
              </a:rPr>
              <a:t>4</a:t>
            </a:r>
            <a:r>
              <a:rPr lang="zh-CN" altLang="en-US" sz="1600" kern="100" dirty="0">
                <a:solidFill>
                  <a:schemeClr val="accent1"/>
                </a:solidFill>
                <a:effectLst/>
                <a:latin typeface="等线" panose="02010600030101010101" charset="-122"/>
                <a:ea typeface="等线" panose="02010600030101010101" charset="-122"/>
                <a:cs typeface="微软雅黑" panose="020B0503020204020204" pitchFamily="34" charset="-122"/>
              </a:rPr>
              <a:t>）注重用户体验和界面设计：</a:t>
            </a:r>
            <a:r>
              <a:rPr lang="zh-CN" altLang="en-US" sz="1600" kern="100" dirty="0">
                <a:effectLst/>
                <a:latin typeface="等线" panose="02010600030101010101" charset="-122"/>
                <a:ea typeface="等线" panose="02010600030101010101" charset="-122"/>
                <a:cs typeface="微软雅黑" panose="020B0503020204020204" pitchFamily="34" charset="-122"/>
              </a:rPr>
              <a:t>在制作前端项目时，我会注重用户体验和界面设计。一个好的用户体验和界面设计可以提升用户的满意度和使用体验。我会考虑页面的布局、颜色搭配、字体选择等因素，以确保用户能够方便快捷地使用项目。</a:t>
            </a:r>
            <a:endParaRPr lang="zh-CN" altLang="en-US" sz="1600" kern="100" dirty="0">
              <a:effectLst/>
              <a:latin typeface="等线" panose="02010600030101010101" charset="-122"/>
              <a:ea typeface="等线" panose="02010600030101010101" charset="-122"/>
              <a:cs typeface="微软雅黑" panose="020B0503020204020204" pitchFamily="34" charset="-122"/>
            </a:endParaRPr>
          </a:p>
          <a:p>
            <a:pPr marL="0" marR="0" indent="127000" algn="just">
              <a:spcBef>
                <a:spcPts val="0"/>
              </a:spcBef>
              <a:spcAft>
                <a:spcPts val="0"/>
              </a:spcAft>
            </a:pPr>
            <a:endParaRPr lang="zh-CN" altLang="en-US" sz="1600" kern="100" dirty="0">
              <a:effectLst/>
              <a:latin typeface="等线" panose="02010600030101010101" charset="-122"/>
              <a:ea typeface="等线" panose="02010600030101010101" charset="-122"/>
              <a:cs typeface="Times New Roman" panose="02020603050405020304" pitchFamily="18" charset="0"/>
            </a:endParaRPr>
          </a:p>
          <a:p>
            <a:pPr marL="0" marR="0" indent="127000" algn="just">
              <a:spcBef>
                <a:spcPts val="0"/>
              </a:spcBef>
              <a:spcAft>
                <a:spcPts val="0"/>
              </a:spcAft>
            </a:pPr>
            <a:r>
              <a:rPr lang="zh-CN" altLang="en-US" sz="1600" kern="100" dirty="0">
                <a:solidFill>
                  <a:schemeClr val="accent1"/>
                </a:solidFill>
                <a:effectLst/>
                <a:latin typeface="等线" panose="02010600030101010101" charset="-122"/>
                <a:ea typeface="等线" panose="02010600030101010101" charset="-122"/>
                <a:cs typeface="微软雅黑" panose="020B0503020204020204" pitchFamily="34" charset="-122"/>
              </a:rPr>
              <a:t>（</a:t>
            </a:r>
            <a:r>
              <a:rPr lang="en-US" altLang="zh-CN" sz="1600" kern="100" dirty="0">
                <a:solidFill>
                  <a:schemeClr val="accent1"/>
                </a:solidFill>
                <a:effectLst/>
                <a:latin typeface="等线" panose="02010600030101010101" charset="-122"/>
                <a:ea typeface="等线" panose="02010600030101010101" charset="-122"/>
                <a:cs typeface="微软雅黑" panose="020B0503020204020204" pitchFamily="34" charset="-122"/>
              </a:rPr>
              <a:t>5</a:t>
            </a:r>
            <a:r>
              <a:rPr lang="zh-CN" altLang="en-US" sz="1600" kern="100" dirty="0">
                <a:solidFill>
                  <a:schemeClr val="accent1"/>
                </a:solidFill>
                <a:effectLst/>
                <a:latin typeface="等线" panose="02010600030101010101" charset="-122"/>
                <a:ea typeface="等线" panose="02010600030101010101" charset="-122"/>
                <a:cs typeface="微软雅黑" panose="020B0503020204020204" pitchFamily="34" charset="-122"/>
              </a:rPr>
              <a:t>）测试和优化项目性能：</a:t>
            </a:r>
            <a:r>
              <a:rPr lang="zh-CN" altLang="en-US" sz="1600" kern="100" dirty="0">
                <a:effectLst/>
                <a:latin typeface="等线" panose="02010600030101010101" charset="-122"/>
                <a:ea typeface="等线" panose="02010600030101010101" charset="-122"/>
                <a:cs typeface="微软雅黑" panose="020B0503020204020204" pitchFamily="34" charset="-122"/>
              </a:rPr>
              <a:t>在完成项目开发之后，我会进行测试和优化工作。这包括测试项目在不同浏览器和设备上的兼容性，以及优化项目的性能和加载速度。通过测试和优化工作，可以确保项目的稳定性和性能表现。</a:t>
            </a:r>
            <a:endParaRPr lang="zh-CN" altLang="en-US" sz="1600" kern="100" dirty="0">
              <a:effectLst/>
              <a:latin typeface="等线" panose="02010600030101010101" charset="-122"/>
              <a:ea typeface="等线" panose="02010600030101010101" charset="-122"/>
              <a:cs typeface="Times New Roman" panose="02020603050405020304" pitchFamily="18" charset="0"/>
            </a:endParaRPr>
          </a:p>
          <a:p>
            <a:endParaRPr lang="zh-CN" altLang="en-US"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942285" y="-10191"/>
            <a:ext cx="2249715" cy="6858000"/>
          </a:xfrm>
          <a:prstGeom prst="rect">
            <a:avLst/>
          </a:prstGeom>
          <a:solidFill>
            <a:srgbClr val="3843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3" name="文本框 2"/>
          <p:cNvSpPr txBox="1"/>
          <p:nvPr/>
        </p:nvSpPr>
        <p:spPr>
          <a:xfrm>
            <a:off x="1425004" y="509861"/>
            <a:ext cx="2656459" cy="460375"/>
          </a:xfrm>
          <a:prstGeom prst="rect">
            <a:avLst/>
          </a:prstGeom>
          <a:noFill/>
        </p:spPr>
        <p:txBody>
          <a:bodyPr wrap="square" rtlCol="0">
            <a:spAutoFit/>
          </a:bodyPr>
          <a:lstStyle/>
          <a:p>
            <a:r>
              <a:rPr lang="zh-CN" altLang="en-US" sz="2400" b="1" dirty="0">
                <a:solidFill>
                  <a:schemeClr val="bg2">
                    <a:lumMod val="25000"/>
                  </a:schemeClr>
                </a:solidFill>
                <a:latin typeface="微软雅黑" panose="020B0503020204020204" pitchFamily="34" charset="-122"/>
                <a:ea typeface="微软雅黑" panose="020B0503020204020204" pitchFamily="34" charset="-122"/>
              </a:rPr>
              <a:t>心得体会</a:t>
            </a:r>
            <a:endParaRPr lang="zh-CN" altLang="en-US" sz="2400" b="1" dirty="0">
              <a:solidFill>
                <a:schemeClr val="bg2">
                  <a:lumMod val="25000"/>
                </a:schemeClr>
              </a:solidFill>
              <a:latin typeface="微软雅黑" panose="020B0503020204020204" pitchFamily="34" charset="-122"/>
              <a:ea typeface="微软雅黑" panose="020B0503020204020204" pitchFamily="34" charset="-122"/>
            </a:endParaRPr>
          </a:p>
        </p:txBody>
      </p:sp>
      <p:pic>
        <p:nvPicPr>
          <p:cNvPr id="4" name="图形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516998" y="420430"/>
            <a:ext cx="1068278" cy="1102192"/>
          </a:xfrm>
          <a:prstGeom prst="rect">
            <a:avLst/>
          </a:prstGeom>
        </p:spPr>
      </p:pic>
      <p:sp>
        <p:nvSpPr>
          <p:cNvPr id="6" name="椭圆 5"/>
          <p:cNvSpPr/>
          <p:nvPr/>
        </p:nvSpPr>
        <p:spPr>
          <a:xfrm>
            <a:off x="968457" y="577043"/>
            <a:ext cx="327299" cy="327299"/>
          </a:xfrm>
          <a:prstGeom prst="ellipse">
            <a:avLst/>
          </a:prstGeom>
          <a:solidFill>
            <a:srgbClr val="3843B3"/>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dirty="0">
              <a:latin typeface="微软雅黑" panose="020B0503020204020204" pitchFamily="34" charset="-122"/>
              <a:ea typeface="微软雅黑" panose="020B0503020204020204" pitchFamily="34" charset="-122"/>
            </a:endParaRPr>
          </a:p>
        </p:txBody>
      </p:sp>
      <p:sp>
        <p:nvSpPr>
          <p:cNvPr id="8" name="文本框 7"/>
          <p:cNvSpPr txBox="1"/>
          <p:nvPr/>
        </p:nvSpPr>
        <p:spPr>
          <a:xfrm>
            <a:off x="10152183" y="4172670"/>
            <a:ext cx="1787029" cy="460375"/>
          </a:xfrm>
          <a:prstGeom prst="rect">
            <a:avLst/>
          </a:prstGeom>
          <a:noFill/>
        </p:spPr>
        <p:txBody>
          <a:bodyPr wrap="squar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心得体会</a:t>
            </a:r>
            <a:endParaRPr lang="zh-CN" altLang="en-US" sz="2400" dirty="0">
              <a:solidFill>
                <a:schemeClr val="bg1"/>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10152185" y="2582349"/>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功能设计</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10152673" y="2073555"/>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项目介绍</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10152184" y="3123723"/>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项目亮点</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2" name="文本框 11"/>
          <p:cNvSpPr txBox="1"/>
          <p:nvPr/>
        </p:nvSpPr>
        <p:spPr>
          <a:xfrm>
            <a:off x="10152183" y="3663876"/>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项目难点</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3" name="文本框 12"/>
          <p:cNvSpPr txBox="1"/>
          <p:nvPr/>
        </p:nvSpPr>
        <p:spPr>
          <a:xfrm>
            <a:off x="811988" y="1201376"/>
            <a:ext cx="8877510" cy="4769485"/>
          </a:xfrm>
          <a:prstGeom prst="rect">
            <a:avLst/>
          </a:prstGeom>
          <a:noFill/>
        </p:spPr>
        <p:txBody>
          <a:bodyPr wrap="square" rtlCol="0">
            <a:spAutoFit/>
          </a:bodyPr>
          <a:lstStyle/>
          <a:p>
            <a:pPr marL="0" marR="0" indent="304800" algn="just">
              <a:spcBef>
                <a:spcPts val="0"/>
              </a:spcBef>
              <a:spcAft>
                <a:spcPts val="0"/>
              </a:spcAft>
            </a:pPr>
            <a:r>
              <a:rPr lang="zh-CN" altLang="en-US" sz="1600" kern="100" dirty="0">
                <a:effectLst/>
                <a:latin typeface="等线" panose="02010600030101010101" charset="-122"/>
                <a:ea typeface="等线" panose="02010600030101010101" charset="-122"/>
                <a:cs typeface="微软雅黑" panose="020B0503020204020204" pitchFamily="34" charset="-122"/>
              </a:rPr>
              <a:t>关于代码编写：</a:t>
            </a:r>
            <a:endParaRPr lang="zh-CN" altLang="en-US" sz="1600" kern="100" dirty="0">
              <a:effectLst/>
              <a:latin typeface="等线" panose="02010600030101010101" charset="-122"/>
              <a:ea typeface="等线" panose="02010600030101010101" charset="-122"/>
              <a:cs typeface="微软雅黑" panose="020B0503020204020204" pitchFamily="34" charset="-122"/>
            </a:endParaRPr>
          </a:p>
          <a:p>
            <a:pPr marL="0" marR="0" indent="304800" algn="just">
              <a:spcBef>
                <a:spcPts val="0"/>
              </a:spcBef>
              <a:spcAft>
                <a:spcPts val="0"/>
              </a:spcAft>
            </a:pPr>
            <a:endParaRPr lang="zh-CN" altLang="en-US" sz="1600" kern="100" dirty="0">
              <a:effectLst/>
              <a:latin typeface="等线" panose="02010600030101010101" charset="-122"/>
              <a:ea typeface="等线" panose="02010600030101010101" charset="-122"/>
              <a:cs typeface="Times New Roman" panose="02020603050405020304" pitchFamily="18" charset="0"/>
            </a:endParaRPr>
          </a:p>
          <a:p>
            <a:pPr marL="0" marR="0" indent="304800" algn="just">
              <a:spcBef>
                <a:spcPts val="0"/>
              </a:spcBef>
              <a:spcAft>
                <a:spcPts val="0"/>
              </a:spcAft>
            </a:pPr>
            <a:r>
              <a:rPr lang="zh-CN" altLang="en-US" sz="1600" kern="100" dirty="0">
                <a:solidFill>
                  <a:schemeClr val="accent1"/>
                </a:solidFill>
                <a:effectLst/>
                <a:latin typeface="等线" panose="02010600030101010101" charset="-122"/>
                <a:ea typeface="等线" panose="02010600030101010101" charset="-122"/>
                <a:cs typeface="微软雅黑" panose="020B0503020204020204" pitchFamily="34" charset="-122"/>
              </a:rPr>
              <a:t>（</a:t>
            </a:r>
            <a:r>
              <a:rPr lang="en-US" altLang="zh-CN" sz="1600" kern="100" dirty="0">
                <a:solidFill>
                  <a:schemeClr val="accent1"/>
                </a:solidFill>
                <a:effectLst/>
                <a:latin typeface="等线" panose="02010600030101010101" charset="-122"/>
                <a:ea typeface="等线" panose="02010600030101010101" charset="-122"/>
                <a:cs typeface="微软雅黑" panose="020B0503020204020204" pitchFamily="34" charset="-122"/>
              </a:rPr>
              <a:t>1</a:t>
            </a:r>
            <a:r>
              <a:rPr lang="zh-CN" altLang="en-US" sz="1600" kern="100" dirty="0">
                <a:solidFill>
                  <a:schemeClr val="accent1"/>
                </a:solidFill>
                <a:effectLst/>
                <a:latin typeface="等线" panose="02010600030101010101" charset="-122"/>
                <a:ea typeface="等线" panose="02010600030101010101" charset="-122"/>
                <a:cs typeface="微软雅黑" panose="020B0503020204020204" pitchFamily="34" charset="-122"/>
              </a:rPr>
              <a:t>）代码注释的重要性：</a:t>
            </a:r>
            <a:endParaRPr lang="zh-CN" altLang="en-US" sz="1600" kern="100" dirty="0">
              <a:solidFill>
                <a:schemeClr val="accent1"/>
              </a:solidFill>
              <a:effectLst/>
              <a:latin typeface="等线" panose="02010600030101010101" charset="-122"/>
              <a:ea typeface="等线" panose="02010600030101010101" charset="-122"/>
              <a:cs typeface="微软雅黑" panose="020B0503020204020204" pitchFamily="34" charset="-122"/>
            </a:endParaRPr>
          </a:p>
          <a:p>
            <a:pPr marL="0" marR="0" indent="304800" algn="just">
              <a:spcBef>
                <a:spcPts val="0"/>
              </a:spcBef>
              <a:spcAft>
                <a:spcPts val="0"/>
              </a:spcAft>
            </a:pPr>
            <a:endParaRPr lang="zh-CN" altLang="en-US" sz="1600" kern="100" dirty="0">
              <a:solidFill>
                <a:schemeClr val="accent1"/>
              </a:solidFill>
              <a:effectLst/>
              <a:latin typeface="等线" panose="02010600030101010101" charset="-122"/>
              <a:ea typeface="等线" panose="02010600030101010101" charset="-122"/>
              <a:cs typeface="Times New Roman" panose="02020603050405020304" pitchFamily="18" charset="0"/>
            </a:endParaRPr>
          </a:p>
          <a:p>
            <a:pPr marL="0" marR="0" indent="304800" algn="just">
              <a:spcBef>
                <a:spcPts val="0"/>
              </a:spcBef>
              <a:spcAft>
                <a:spcPts val="0"/>
              </a:spcAft>
            </a:pPr>
            <a:r>
              <a:rPr lang="en-US" altLang="zh-CN" sz="1600" kern="100" dirty="0">
                <a:solidFill>
                  <a:schemeClr val="accent1"/>
                </a:solidFill>
                <a:effectLst/>
                <a:latin typeface="等线" panose="02010600030101010101" charset="-122"/>
                <a:ea typeface="等线" panose="02010600030101010101" charset="-122"/>
                <a:cs typeface="微软雅黑" panose="020B0503020204020204" pitchFamily="34" charset="-122"/>
              </a:rPr>
              <a:t>1.</a:t>
            </a:r>
            <a:r>
              <a:rPr lang="zh-CN" altLang="en-US" sz="1600" kern="100" dirty="0">
                <a:solidFill>
                  <a:schemeClr val="accent1"/>
                </a:solidFill>
                <a:effectLst/>
                <a:latin typeface="等线" panose="02010600030101010101" charset="-122"/>
                <a:ea typeface="等线" panose="02010600030101010101" charset="-122"/>
                <a:cs typeface="微软雅黑" panose="020B0503020204020204" pitchFamily="34" charset="-122"/>
              </a:rPr>
              <a:t>提高代码可读性：</a:t>
            </a:r>
            <a:r>
              <a:rPr lang="zh-CN" altLang="en-US" sz="1600" kern="100" dirty="0">
                <a:effectLst/>
                <a:latin typeface="等线" panose="02010600030101010101" charset="-122"/>
                <a:ea typeface="等线" panose="02010600030101010101" charset="-122"/>
                <a:cs typeface="微软雅黑" panose="020B0503020204020204" pitchFamily="34" charset="-122"/>
              </a:rPr>
              <a:t>通过添加注释，可以帮助其他开发人员更容易地理解代码的意图和逻辑。清晰的注释可以使代码更易于阅读和理解，缩短新人入门的时间。</a:t>
            </a:r>
            <a:endParaRPr lang="zh-CN" altLang="en-US" sz="1600" kern="100" dirty="0">
              <a:effectLst/>
              <a:latin typeface="等线" panose="02010600030101010101" charset="-122"/>
              <a:ea typeface="等线" panose="02010600030101010101" charset="-122"/>
              <a:cs typeface="微软雅黑" panose="020B0503020204020204" pitchFamily="34" charset="-122"/>
            </a:endParaRPr>
          </a:p>
          <a:p>
            <a:pPr marL="0" marR="0" indent="304800" algn="just">
              <a:spcBef>
                <a:spcPts val="0"/>
              </a:spcBef>
              <a:spcAft>
                <a:spcPts val="0"/>
              </a:spcAft>
            </a:pPr>
            <a:endParaRPr lang="zh-CN" altLang="en-US" sz="1600" kern="100" dirty="0">
              <a:effectLst/>
              <a:latin typeface="等线" panose="02010600030101010101" charset="-122"/>
              <a:ea typeface="等线" panose="02010600030101010101" charset="-122"/>
              <a:cs typeface="Times New Roman" panose="02020603050405020304" pitchFamily="18" charset="0"/>
            </a:endParaRPr>
          </a:p>
          <a:p>
            <a:pPr marL="0" marR="0" indent="304800" algn="just">
              <a:spcBef>
                <a:spcPts val="0"/>
              </a:spcBef>
              <a:spcAft>
                <a:spcPts val="0"/>
              </a:spcAft>
            </a:pPr>
            <a:r>
              <a:rPr lang="en-US" altLang="zh-CN" sz="1600" kern="100" dirty="0">
                <a:solidFill>
                  <a:schemeClr val="accent1"/>
                </a:solidFill>
                <a:effectLst/>
                <a:latin typeface="等线" panose="02010600030101010101" charset="-122"/>
                <a:ea typeface="等线" panose="02010600030101010101" charset="-122"/>
                <a:cs typeface="微软雅黑" panose="020B0503020204020204" pitchFamily="34" charset="-122"/>
              </a:rPr>
              <a:t>2.</a:t>
            </a:r>
            <a:r>
              <a:rPr lang="zh-CN" altLang="en-US" sz="1600" kern="100" dirty="0">
                <a:solidFill>
                  <a:schemeClr val="accent1"/>
                </a:solidFill>
                <a:effectLst/>
                <a:latin typeface="等线" panose="02010600030101010101" charset="-122"/>
                <a:ea typeface="等线" panose="02010600030101010101" charset="-122"/>
                <a:cs typeface="微软雅黑" panose="020B0503020204020204" pitchFamily="34" charset="-122"/>
              </a:rPr>
              <a:t>方便代码维护：</a:t>
            </a:r>
            <a:r>
              <a:rPr lang="zh-CN" altLang="en-US" sz="1600" kern="100" dirty="0">
                <a:effectLst/>
                <a:latin typeface="等线" panose="02010600030101010101" charset="-122"/>
                <a:ea typeface="等线" panose="02010600030101010101" charset="-122"/>
                <a:cs typeface="微软雅黑" panose="020B0503020204020204" pitchFamily="34" charset="-122"/>
              </a:rPr>
              <a:t>在代码中添加注释可以帮助开发人员快速定位和理解特定功能或模块的实现方式，从而更容易进行代码的维护和修改。</a:t>
            </a:r>
            <a:endParaRPr lang="zh-CN" altLang="en-US" sz="1600" kern="100" dirty="0">
              <a:effectLst/>
              <a:latin typeface="等线" panose="02010600030101010101" charset="-122"/>
              <a:ea typeface="等线" panose="02010600030101010101" charset="-122"/>
              <a:cs typeface="微软雅黑" panose="020B0503020204020204" pitchFamily="34" charset="-122"/>
            </a:endParaRPr>
          </a:p>
          <a:p>
            <a:pPr marL="0" marR="0" indent="304800" algn="just">
              <a:spcBef>
                <a:spcPts val="0"/>
              </a:spcBef>
              <a:spcAft>
                <a:spcPts val="0"/>
              </a:spcAft>
            </a:pPr>
            <a:endParaRPr lang="zh-CN" altLang="en-US" sz="1600" kern="100" dirty="0">
              <a:effectLst/>
              <a:latin typeface="等线" panose="02010600030101010101" charset="-122"/>
              <a:ea typeface="等线" panose="02010600030101010101" charset="-122"/>
              <a:cs typeface="Times New Roman" panose="02020603050405020304" pitchFamily="18" charset="0"/>
            </a:endParaRPr>
          </a:p>
          <a:p>
            <a:pPr marL="0" marR="0" indent="304800" algn="just">
              <a:spcBef>
                <a:spcPts val="0"/>
              </a:spcBef>
              <a:spcAft>
                <a:spcPts val="0"/>
              </a:spcAft>
            </a:pPr>
            <a:r>
              <a:rPr lang="en-US" altLang="zh-CN" sz="1600" kern="100" dirty="0">
                <a:solidFill>
                  <a:schemeClr val="accent1"/>
                </a:solidFill>
                <a:effectLst/>
                <a:latin typeface="等线" panose="02010600030101010101" charset="-122"/>
                <a:ea typeface="等线" panose="02010600030101010101" charset="-122"/>
                <a:cs typeface="微软雅黑" panose="020B0503020204020204" pitchFamily="34" charset="-122"/>
              </a:rPr>
              <a:t>3.</a:t>
            </a:r>
            <a:r>
              <a:rPr lang="zh-CN" altLang="en-US" sz="1600" kern="100" dirty="0">
                <a:solidFill>
                  <a:schemeClr val="accent1"/>
                </a:solidFill>
                <a:effectLst/>
                <a:latin typeface="等线" panose="02010600030101010101" charset="-122"/>
                <a:ea typeface="等线" panose="02010600030101010101" charset="-122"/>
                <a:cs typeface="微软雅黑" panose="020B0503020204020204" pitchFamily="34" charset="-122"/>
              </a:rPr>
              <a:t>减少错误和</a:t>
            </a:r>
            <a:r>
              <a:rPr lang="en-US" altLang="zh-CN" sz="1600" kern="100" dirty="0">
                <a:solidFill>
                  <a:schemeClr val="accent1"/>
                </a:solidFill>
                <a:effectLst/>
                <a:latin typeface="等线" panose="02010600030101010101" charset="-122"/>
                <a:ea typeface="等线" panose="02010600030101010101" charset="-122"/>
                <a:cs typeface="微软雅黑" panose="020B0503020204020204" pitchFamily="34" charset="-122"/>
              </a:rPr>
              <a:t>bug</a:t>
            </a:r>
            <a:r>
              <a:rPr lang="zh-CN" altLang="en-US" sz="1600" kern="100" dirty="0">
                <a:solidFill>
                  <a:schemeClr val="accent1"/>
                </a:solidFill>
                <a:effectLst/>
                <a:latin typeface="等线" panose="02010600030101010101" charset="-122"/>
                <a:ea typeface="等线" panose="02010600030101010101" charset="-122"/>
                <a:cs typeface="微软雅黑" panose="020B0503020204020204" pitchFamily="34" charset="-122"/>
              </a:rPr>
              <a:t>：</a:t>
            </a:r>
            <a:r>
              <a:rPr lang="zh-CN" altLang="en-US" sz="1600" kern="100" dirty="0">
                <a:effectLst/>
                <a:latin typeface="等线" panose="02010600030101010101" charset="-122"/>
                <a:ea typeface="等线" panose="02010600030101010101" charset="-122"/>
                <a:cs typeface="微软雅黑" panose="020B0503020204020204" pitchFamily="34" charset="-122"/>
              </a:rPr>
              <a:t>通过注释可以提醒开发人员注意某些特殊情况或潜在的问题，有助于减少代码中的错误和</a:t>
            </a:r>
            <a:r>
              <a:rPr lang="en-US" altLang="zh-CN" sz="1600" kern="100" dirty="0">
                <a:effectLst/>
                <a:latin typeface="等线" panose="02010600030101010101" charset="-122"/>
                <a:ea typeface="等线" panose="02010600030101010101" charset="-122"/>
                <a:cs typeface="微软雅黑" panose="020B0503020204020204" pitchFamily="34" charset="-122"/>
              </a:rPr>
              <a:t>bug</a:t>
            </a:r>
            <a:r>
              <a:rPr lang="zh-CN" altLang="en-US" sz="1600" kern="100" dirty="0">
                <a:effectLst/>
                <a:latin typeface="等线" panose="02010600030101010101" charset="-122"/>
                <a:ea typeface="等线" panose="02010600030101010101" charset="-122"/>
                <a:cs typeface="微软雅黑" panose="020B0503020204020204" pitchFamily="34" charset="-122"/>
              </a:rPr>
              <a:t>，提高代码的质量和稳定性。</a:t>
            </a:r>
            <a:endParaRPr lang="zh-CN" altLang="en-US" sz="1600" kern="100" dirty="0">
              <a:effectLst/>
              <a:latin typeface="等线" panose="02010600030101010101" charset="-122"/>
              <a:ea typeface="等线" panose="02010600030101010101" charset="-122"/>
              <a:cs typeface="微软雅黑" panose="020B0503020204020204" pitchFamily="34" charset="-122"/>
            </a:endParaRPr>
          </a:p>
          <a:p>
            <a:pPr marL="0" marR="0" indent="304800" algn="just">
              <a:spcBef>
                <a:spcPts val="0"/>
              </a:spcBef>
              <a:spcAft>
                <a:spcPts val="0"/>
              </a:spcAft>
            </a:pPr>
            <a:endParaRPr lang="zh-CN" altLang="en-US" sz="1600" kern="100" dirty="0">
              <a:effectLst/>
              <a:latin typeface="等线" panose="02010600030101010101" charset="-122"/>
              <a:ea typeface="等线" panose="02010600030101010101" charset="-122"/>
              <a:cs typeface="Times New Roman" panose="02020603050405020304" pitchFamily="18" charset="0"/>
            </a:endParaRPr>
          </a:p>
          <a:p>
            <a:pPr marL="0" marR="0" indent="304800" algn="just">
              <a:spcBef>
                <a:spcPts val="0"/>
              </a:spcBef>
              <a:spcAft>
                <a:spcPts val="0"/>
              </a:spcAft>
            </a:pPr>
            <a:r>
              <a:rPr lang="en-US" altLang="zh-CN" sz="1600" kern="100" dirty="0">
                <a:solidFill>
                  <a:schemeClr val="accent1"/>
                </a:solidFill>
                <a:effectLst/>
                <a:latin typeface="等线" panose="02010600030101010101" charset="-122"/>
                <a:ea typeface="等线" panose="02010600030101010101" charset="-122"/>
                <a:cs typeface="微软雅黑" panose="020B0503020204020204" pitchFamily="34" charset="-122"/>
              </a:rPr>
              <a:t>4.</a:t>
            </a:r>
            <a:r>
              <a:rPr lang="zh-CN" altLang="en-US" sz="1600" kern="100" dirty="0">
                <a:solidFill>
                  <a:schemeClr val="accent1"/>
                </a:solidFill>
                <a:effectLst/>
                <a:latin typeface="等线" panose="02010600030101010101" charset="-122"/>
                <a:ea typeface="等线" panose="02010600030101010101" charset="-122"/>
                <a:cs typeface="微软雅黑" panose="020B0503020204020204" pitchFamily="34" charset="-122"/>
              </a:rPr>
              <a:t>记录变更历史：</a:t>
            </a:r>
            <a:r>
              <a:rPr lang="zh-CN" altLang="en-US" sz="1600" kern="100" dirty="0">
                <a:effectLst/>
                <a:latin typeface="等线" panose="02010600030101010101" charset="-122"/>
                <a:ea typeface="等线" panose="02010600030101010101" charset="-122"/>
                <a:cs typeface="微软雅黑" panose="020B0503020204020204" pitchFamily="34" charset="-122"/>
              </a:rPr>
              <a:t>在注释中记录代码的变更历史和修改内容，可以帮助团队成员了解代码的演变过程，方便追溯和回溯代码的修改记录。</a:t>
            </a:r>
            <a:endParaRPr lang="zh-CN" altLang="en-US" sz="1600" kern="100" dirty="0">
              <a:effectLst/>
              <a:latin typeface="等线" panose="02010600030101010101" charset="-122"/>
              <a:ea typeface="等线" panose="02010600030101010101" charset="-122"/>
              <a:cs typeface="微软雅黑" panose="020B0503020204020204" pitchFamily="34" charset="-122"/>
            </a:endParaRPr>
          </a:p>
          <a:p>
            <a:pPr marL="0" marR="0" indent="304800" algn="just">
              <a:spcBef>
                <a:spcPts val="0"/>
              </a:spcBef>
              <a:spcAft>
                <a:spcPts val="0"/>
              </a:spcAft>
            </a:pPr>
            <a:endParaRPr lang="zh-CN" altLang="en-US" sz="1600" kern="100" dirty="0">
              <a:effectLst/>
              <a:latin typeface="等线" panose="02010600030101010101" charset="-122"/>
              <a:ea typeface="等线" panose="02010600030101010101" charset="-122"/>
              <a:cs typeface="Times New Roman" panose="02020603050405020304" pitchFamily="18" charset="0"/>
            </a:endParaRPr>
          </a:p>
          <a:p>
            <a:pPr marL="0" marR="0" indent="304800" algn="just">
              <a:spcBef>
                <a:spcPts val="0"/>
              </a:spcBef>
              <a:spcAft>
                <a:spcPts val="0"/>
              </a:spcAft>
            </a:pPr>
            <a:r>
              <a:rPr lang="en-US" altLang="zh-CN" sz="1600" kern="100" dirty="0">
                <a:solidFill>
                  <a:schemeClr val="accent1"/>
                </a:solidFill>
                <a:effectLst/>
                <a:latin typeface="等线" panose="02010600030101010101" charset="-122"/>
                <a:ea typeface="等线" panose="02010600030101010101" charset="-122"/>
                <a:cs typeface="微软雅黑" panose="020B0503020204020204" pitchFamily="34" charset="-122"/>
              </a:rPr>
              <a:t>5.</a:t>
            </a:r>
            <a:r>
              <a:rPr lang="zh-CN" altLang="en-US" sz="1600" kern="100" dirty="0">
                <a:solidFill>
                  <a:schemeClr val="accent1"/>
                </a:solidFill>
                <a:effectLst/>
                <a:latin typeface="等线" panose="02010600030101010101" charset="-122"/>
                <a:ea typeface="等线" panose="02010600030101010101" charset="-122"/>
                <a:cs typeface="微软雅黑" panose="020B0503020204020204" pitchFamily="34" charset="-122"/>
              </a:rPr>
              <a:t>遵循最佳实践：</a:t>
            </a:r>
            <a:r>
              <a:rPr lang="zh-CN" altLang="en-US" sz="1600" kern="100" dirty="0">
                <a:effectLst/>
                <a:latin typeface="等线" panose="02010600030101010101" charset="-122"/>
                <a:ea typeface="等线" panose="02010600030101010101" charset="-122"/>
                <a:cs typeface="微软雅黑" panose="020B0503020204020204" pitchFamily="34" charset="-122"/>
              </a:rPr>
              <a:t>良好的注释规范是编程的最佳实践之一，有助于形成团队统一的编码风格和规范，提高代码的一致性和可维护性。</a:t>
            </a:r>
            <a:endParaRPr lang="zh-CN" altLang="en-US" sz="1600" kern="100" dirty="0">
              <a:effectLst/>
              <a:latin typeface="等线" panose="02010600030101010101" charset="-122"/>
              <a:ea typeface="等线" panose="02010600030101010101" charset="-122"/>
              <a:cs typeface="Times New Roman" panose="02020603050405020304" pitchFamily="18" charset="0"/>
            </a:endParaRPr>
          </a:p>
          <a:p>
            <a:pPr marL="0" marR="0" indent="304800" algn="just">
              <a:spcBef>
                <a:spcPts val="0"/>
              </a:spcBef>
              <a:spcAft>
                <a:spcPts val="0"/>
              </a:spcAft>
            </a:pPr>
            <a:endParaRPr lang="zh-CN" altLang="en-US" sz="1600" kern="100" dirty="0">
              <a:effectLst/>
              <a:latin typeface="等线" panose="02010600030101010101" charset="-122"/>
              <a:ea typeface="等线" panose="02010600030101010101" charset="-122"/>
              <a:cs typeface="Times New Roman" panose="02020603050405020304" pitchFamily="18" charset="0"/>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942285" y="-10191"/>
            <a:ext cx="2249715" cy="6858000"/>
          </a:xfrm>
          <a:prstGeom prst="rect">
            <a:avLst/>
          </a:prstGeom>
          <a:solidFill>
            <a:srgbClr val="3843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3" name="文本框 2"/>
          <p:cNvSpPr txBox="1"/>
          <p:nvPr/>
        </p:nvSpPr>
        <p:spPr>
          <a:xfrm>
            <a:off x="1425004" y="509861"/>
            <a:ext cx="2656459" cy="460375"/>
          </a:xfrm>
          <a:prstGeom prst="rect">
            <a:avLst/>
          </a:prstGeom>
          <a:noFill/>
        </p:spPr>
        <p:txBody>
          <a:bodyPr wrap="square" rtlCol="0">
            <a:spAutoFit/>
          </a:bodyPr>
          <a:lstStyle/>
          <a:p>
            <a:r>
              <a:rPr lang="zh-CN" altLang="en-US" sz="2400" b="1" dirty="0">
                <a:solidFill>
                  <a:schemeClr val="bg2">
                    <a:lumMod val="25000"/>
                  </a:schemeClr>
                </a:solidFill>
                <a:latin typeface="微软雅黑" panose="020B0503020204020204" pitchFamily="34" charset="-122"/>
                <a:ea typeface="微软雅黑" panose="020B0503020204020204" pitchFamily="34" charset="-122"/>
              </a:rPr>
              <a:t>心得体会</a:t>
            </a:r>
            <a:endParaRPr lang="zh-CN" altLang="en-US" sz="2400" b="1" dirty="0">
              <a:solidFill>
                <a:schemeClr val="bg2">
                  <a:lumMod val="25000"/>
                </a:schemeClr>
              </a:solidFill>
              <a:latin typeface="微软雅黑" panose="020B0503020204020204" pitchFamily="34" charset="-122"/>
              <a:ea typeface="微软雅黑" panose="020B0503020204020204" pitchFamily="34" charset="-122"/>
            </a:endParaRPr>
          </a:p>
        </p:txBody>
      </p:sp>
      <p:pic>
        <p:nvPicPr>
          <p:cNvPr id="4" name="图形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516998" y="420430"/>
            <a:ext cx="1068278" cy="1102192"/>
          </a:xfrm>
          <a:prstGeom prst="rect">
            <a:avLst/>
          </a:prstGeom>
        </p:spPr>
      </p:pic>
      <p:sp>
        <p:nvSpPr>
          <p:cNvPr id="6" name="椭圆 5"/>
          <p:cNvSpPr/>
          <p:nvPr/>
        </p:nvSpPr>
        <p:spPr>
          <a:xfrm>
            <a:off x="968457" y="577043"/>
            <a:ext cx="327299" cy="327299"/>
          </a:xfrm>
          <a:prstGeom prst="ellipse">
            <a:avLst/>
          </a:prstGeom>
          <a:solidFill>
            <a:srgbClr val="3843B3"/>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dirty="0">
              <a:latin typeface="微软雅黑" panose="020B0503020204020204" pitchFamily="34" charset="-122"/>
              <a:ea typeface="微软雅黑" panose="020B0503020204020204" pitchFamily="34" charset="-122"/>
            </a:endParaRPr>
          </a:p>
        </p:txBody>
      </p:sp>
      <p:sp>
        <p:nvSpPr>
          <p:cNvPr id="8" name="文本框 7"/>
          <p:cNvSpPr txBox="1"/>
          <p:nvPr/>
        </p:nvSpPr>
        <p:spPr>
          <a:xfrm>
            <a:off x="10152183" y="4172670"/>
            <a:ext cx="1787029" cy="460375"/>
          </a:xfrm>
          <a:prstGeom prst="rect">
            <a:avLst/>
          </a:prstGeom>
          <a:noFill/>
        </p:spPr>
        <p:txBody>
          <a:bodyPr wrap="squar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心得体会</a:t>
            </a:r>
            <a:endParaRPr lang="zh-CN" altLang="en-US" sz="2400" dirty="0">
              <a:solidFill>
                <a:schemeClr val="bg1"/>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10152185" y="2582349"/>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功能设计</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10152673" y="2073555"/>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项目介绍</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10152184" y="3123723"/>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项目亮点</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2" name="文本框 11"/>
          <p:cNvSpPr txBox="1"/>
          <p:nvPr/>
        </p:nvSpPr>
        <p:spPr>
          <a:xfrm>
            <a:off x="10152183" y="3663876"/>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项目难点</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3" name="文本框 12"/>
          <p:cNvSpPr txBox="1"/>
          <p:nvPr/>
        </p:nvSpPr>
        <p:spPr>
          <a:xfrm>
            <a:off x="841833" y="1119461"/>
            <a:ext cx="8877510" cy="4030980"/>
          </a:xfrm>
          <a:prstGeom prst="rect">
            <a:avLst/>
          </a:prstGeom>
          <a:noFill/>
        </p:spPr>
        <p:txBody>
          <a:bodyPr wrap="square" rtlCol="0">
            <a:spAutoFit/>
          </a:bodyPr>
          <a:lstStyle/>
          <a:p>
            <a:pPr marL="0" marR="0" indent="304800" algn="just">
              <a:spcBef>
                <a:spcPts val="0"/>
              </a:spcBef>
              <a:spcAft>
                <a:spcPts val="0"/>
              </a:spcAft>
            </a:pPr>
            <a:r>
              <a:rPr lang="zh-CN" altLang="en-US" sz="1600" kern="100" dirty="0">
                <a:solidFill>
                  <a:schemeClr val="accent1"/>
                </a:solidFill>
                <a:effectLst/>
                <a:latin typeface="等线" panose="02010600030101010101" charset="-122"/>
                <a:ea typeface="等线" panose="02010600030101010101" charset="-122"/>
                <a:cs typeface="微软雅黑" panose="020B0503020204020204" pitchFamily="34" charset="-122"/>
              </a:rPr>
              <a:t>（</a:t>
            </a:r>
            <a:r>
              <a:rPr lang="en-US" altLang="zh-CN" sz="1600" kern="100" dirty="0">
                <a:solidFill>
                  <a:schemeClr val="accent1"/>
                </a:solidFill>
                <a:effectLst/>
                <a:latin typeface="等线" panose="02010600030101010101" charset="-122"/>
                <a:ea typeface="等线" panose="02010600030101010101" charset="-122"/>
                <a:cs typeface="微软雅黑" panose="020B0503020204020204" pitchFamily="34" charset="-122"/>
              </a:rPr>
              <a:t>2</a:t>
            </a:r>
            <a:r>
              <a:rPr lang="zh-CN" altLang="en-US" sz="1600" kern="100" dirty="0">
                <a:solidFill>
                  <a:schemeClr val="accent1"/>
                </a:solidFill>
                <a:effectLst/>
                <a:latin typeface="等线" panose="02010600030101010101" charset="-122"/>
                <a:ea typeface="等线" panose="02010600030101010101" charset="-122"/>
                <a:cs typeface="微软雅黑" panose="020B0503020204020204" pitchFamily="34" charset="-122"/>
              </a:rPr>
              <a:t>）模块化的重要性：</a:t>
            </a:r>
            <a:endParaRPr lang="zh-CN" altLang="en-US" sz="1600" kern="100" dirty="0">
              <a:solidFill>
                <a:schemeClr val="accent1"/>
              </a:solidFill>
              <a:effectLst/>
              <a:latin typeface="等线" panose="02010600030101010101" charset="-122"/>
              <a:ea typeface="等线" panose="02010600030101010101" charset="-122"/>
              <a:cs typeface="微软雅黑" panose="020B0503020204020204" pitchFamily="34" charset="-122"/>
            </a:endParaRPr>
          </a:p>
          <a:p>
            <a:pPr marL="0" marR="0" indent="304800" algn="just">
              <a:spcBef>
                <a:spcPts val="0"/>
              </a:spcBef>
              <a:spcAft>
                <a:spcPts val="0"/>
              </a:spcAft>
            </a:pPr>
            <a:endParaRPr lang="zh-CN" altLang="en-US" sz="1600" kern="100" dirty="0">
              <a:solidFill>
                <a:schemeClr val="accent1"/>
              </a:solidFill>
              <a:effectLst/>
              <a:latin typeface="等线" panose="02010600030101010101" charset="-122"/>
              <a:ea typeface="等线" panose="02010600030101010101" charset="-122"/>
              <a:cs typeface="Times New Roman" panose="02020603050405020304" pitchFamily="18" charset="0"/>
            </a:endParaRPr>
          </a:p>
          <a:p>
            <a:pPr marL="0" marR="0" indent="304800" algn="just">
              <a:spcBef>
                <a:spcPts val="0"/>
              </a:spcBef>
              <a:spcAft>
                <a:spcPts val="0"/>
              </a:spcAft>
            </a:pPr>
            <a:r>
              <a:rPr lang="en-US" altLang="zh-CN" sz="1600" kern="100" dirty="0">
                <a:solidFill>
                  <a:schemeClr val="accent1"/>
                </a:solidFill>
                <a:effectLst/>
                <a:latin typeface="等线" panose="02010600030101010101" charset="-122"/>
                <a:ea typeface="等线" panose="02010600030101010101" charset="-122"/>
                <a:cs typeface="微软雅黑" panose="020B0503020204020204" pitchFamily="34" charset="-122"/>
              </a:rPr>
              <a:t>1.</a:t>
            </a:r>
            <a:r>
              <a:rPr lang="zh-CN" altLang="en-US" sz="1600" kern="100" dirty="0">
                <a:solidFill>
                  <a:schemeClr val="accent1"/>
                </a:solidFill>
                <a:effectLst/>
                <a:latin typeface="等线" panose="02010600030101010101" charset="-122"/>
                <a:ea typeface="等线" panose="02010600030101010101" charset="-122"/>
                <a:cs typeface="微软雅黑" panose="020B0503020204020204" pitchFamily="34" charset="-122"/>
              </a:rPr>
              <a:t>提高代码复用性：</a:t>
            </a:r>
            <a:r>
              <a:rPr lang="zh-CN" altLang="en-US" sz="1600" kern="100" dirty="0">
                <a:effectLst/>
                <a:latin typeface="等线" panose="02010600030101010101" charset="-122"/>
                <a:ea typeface="等线" panose="02010600030101010101" charset="-122"/>
                <a:cs typeface="微软雅黑" panose="020B0503020204020204" pitchFamily="34" charset="-122"/>
              </a:rPr>
              <a:t>通过模块化的设计，可以将代码分解成独立的模块，提高代码的复用性和可扩展性。可以更方便地在不同项目中重复使用模块，减少重复编写相似代码的工作量。</a:t>
            </a:r>
            <a:endParaRPr lang="zh-CN" altLang="en-US" sz="1600" kern="100" dirty="0">
              <a:effectLst/>
              <a:latin typeface="等线" panose="02010600030101010101" charset="-122"/>
              <a:ea typeface="等线" panose="02010600030101010101" charset="-122"/>
              <a:cs typeface="微软雅黑" panose="020B0503020204020204" pitchFamily="34" charset="-122"/>
            </a:endParaRPr>
          </a:p>
          <a:p>
            <a:pPr marL="0" marR="0" indent="304800" algn="just">
              <a:spcBef>
                <a:spcPts val="0"/>
              </a:spcBef>
              <a:spcAft>
                <a:spcPts val="0"/>
              </a:spcAft>
            </a:pPr>
            <a:endParaRPr lang="zh-CN" altLang="en-US" sz="1600" kern="100" dirty="0">
              <a:effectLst/>
              <a:latin typeface="等线" panose="02010600030101010101" charset="-122"/>
              <a:ea typeface="等线" panose="02010600030101010101" charset="-122"/>
              <a:cs typeface="Times New Roman" panose="02020603050405020304" pitchFamily="18" charset="0"/>
            </a:endParaRPr>
          </a:p>
          <a:p>
            <a:pPr marL="0" marR="0" indent="304800" algn="just">
              <a:spcBef>
                <a:spcPts val="0"/>
              </a:spcBef>
              <a:spcAft>
                <a:spcPts val="0"/>
              </a:spcAft>
            </a:pPr>
            <a:r>
              <a:rPr lang="en-US" altLang="zh-CN" sz="1600" kern="100" dirty="0">
                <a:solidFill>
                  <a:schemeClr val="accent1"/>
                </a:solidFill>
                <a:effectLst/>
                <a:latin typeface="等线" panose="02010600030101010101" charset="-122"/>
                <a:ea typeface="等线" panose="02010600030101010101" charset="-122"/>
                <a:cs typeface="微软雅黑" panose="020B0503020204020204" pitchFamily="34" charset="-122"/>
              </a:rPr>
              <a:t>2.</a:t>
            </a:r>
            <a:r>
              <a:rPr lang="zh-CN" altLang="en-US" sz="1600" kern="100" dirty="0">
                <a:solidFill>
                  <a:schemeClr val="accent1"/>
                </a:solidFill>
                <a:effectLst/>
                <a:latin typeface="等线" panose="02010600030101010101" charset="-122"/>
                <a:ea typeface="等线" panose="02010600030101010101" charset="-122"/>
                <a:cs typeface="微软雅黑" panose="020B0503020204020204" pitchFamily="34" charset="-122"/>
              </a:rPr>
              <a:t>降低耦合度：</a:t>
            </a:r>
            <a:r>
              <a:rPr lang="zh-CN" altLang="en-US" sz="1600" kern="100" dirty="0">
                <a:effectLst/>
                <a:latin typeface="等线" panose="02010600030101010101" charset="-122"/>
                <a:ea typeface="等线" panose="02010600030101010101" charset="-122"/>
                <a:cs typeface="微软雅黑" panose="020B0503020204020204" pitchFamily="34" charset="-122"/>
              </a:rPr>
              <a:t>模块化设计可以降低代码之间的耦合度，使各个模块之间的依赖关系更清晰和简单。这样可以减少代码的修改范围，提高代码的灵活性和可维护性。</a:t>
            </a:r>
            <a:endParaRPr lang="zh-CN" altLang="en-US" sz="1600" kern="100" dirty="0">
              <a:effectLst/>
              <a:latin typeface="等线" panose="02010600030101010101" charset="-122"/>
              <a:ea typeface="等线" panose="02010600030101010101" charset="-122"/>
              <a:cs typeface="微软雅黑" panose="020B0503020204020204" pitchFamily="34" charset="-122"/>
            </a:endParaRPr>
          </a:p>
          <a:p>
            <a:pPr marL="0" marR="0" indent="304800" algn="just">
              <a:spcBef>
                <a:spcPts val="0"/>
              </a:spcBef>
              <a:spcAft>
                <a:spcPts val="0"/>
              </a:spcAft>
            </a:pPr>
            <a:endParaRPr lang="zh-CN" altLang="en-US" sz="1600" kern="100" dirty="0">
              <a:effectLst/>
              <a:latin typeface="等线" panose="02010600030101010101" charset="-122"/>
              <a:ea typeface="等线" panose="02010600030101010101" charset="-122"/>
              <a:cs typeface="Times New Roman" panose="02020603050405020304" pitchFamily="18" charset="0"/>
            </a:endParaRPr>
          </a:p>
          <a:p>
            <a:pPr marL="0" marR="0" indent="304800" algn="just">
              <a:spcBef>
                <a:spcPts val="0"/>
              </a:spcBef>
              <a:spcAft>
                <a:spcPts val="0"/>
              </a:spcAft>
            </a:pPr>
            <a:r>
              <a:rPr lang="en-US" altLang="zh-CN" sz="1600" kern="100" dirty="0">
                <a:solidFill>
                  <a:schemeClr val="accent1"/>
                </a:solidFill>
                <a:effectLst/>
                <a:latin typeface="等线" panose="02010600030101010101" charset="-122"/>
                <a:ea typeface="等线" panose="02010600030101010101" charset="-122"/>
                <a:cs typeface="微软雅黑" panose="020B0503020204020204" pitchFamily="34" charset="-122"/>
              </a:rPr>
              <a:t>3.</a:t>
            </a:r>
            <a:r>
              <a:rPr lang="zh-CN" altLang="en-US" sz="1600" kern="100" dirty="0">
                <a:solidFill>
                  <a:schemeClr val="accent1"/>
                </a:solidFill>
                <a:effectLst/>
                <a:latin typeface="等线" panose="02010600030101010101" charset="-122"/>
                <a:ea typeface="等线" panose="02010600030101010101" charset="-122"/>
                <a:cs typeface="微软雅黑" panose="020B0503020204020204" pitchFamily="34" charset="-122"/>
              </a:rPr>
              <a:t>提高开发效率：</a:t>
            </a:r>
            <a:r>
              <a:rPr lang="zh-CN" altLang="en-US" sz="1600" kern="100" dirty="0">
                <a:effectLst/>
                <a:latin typeface="等线" panose="02010600030101010101" charset="-122"/>
                <a:ea typeface="等线" panose="02010600030101010101" charset="-122"/>
                <a:cs typeface="微软雅黑" panose="020B0503020204020204" pitchFamily="34" charset="-122"/>
              </a:rPr>
              <a:t>通过模块化的设计，可以使团队成员更好地分工合作，各自负责不同模块的开发和维护。这样可以提高开发效率，加快项目的进度。</a:t>
            </a:r>
            <a:endParaRPr lang="zh-CN" altLang="en-US" sz="1600" kern="100" dirty="0">
              <a:effectLst/>
              <a:latin typeface="等线" panose="02010600030101010101" charset="-122"/>
              <a:ea typeface="等线" panose="02010600030101010101" charset="-122"/>
              <a:cs typeface="微软雅黑" panose="020B0503020204020204" pitchFamily="34" charset="-122"/>
            </a:endParaRPr>
          </a:p>
          <a:p>
            <a:pPr marL="0" marR="0" indent="304800" algn="just">
              <a:spcBef>
                <a:spcPts val="0"/>
              </a:spcBef>
              <a:spcAft>
                <a:spcPts val="0"/>
              </a:spcAft>
            </a:pPr>
            <a:endParaRPr lang="zh-CN" altLang="en-US" sz="1600" kern="100" dirty="0">
              <a:effectLst/>
              <a:latin typeface="等线" panose="02010600030101010101" charset="-122"/>
              <a:ea typeface="等线" panose="02010600030101010101" charset="-122"/>
              <a:cs typeface="Times New Roman" panose="02020603050405020304" pitchFamily="18" charset="0"/>
            </a:endParaRPr>
          </a:p>
          <a:p>
            <a:pPr marL="0" marR="0" indent="304800" algn="just">
              <a:spcBef>
                <a:spcPts val="0"/>
              </a:spcBef>
              <a:spcAft>
                <a:spcPts val="0"/>
              </a:spcAft>
            </a:pPr>
            <a:r>
              <a:rPr lang="en-US" altLang="zh-CN" sz="1600" kern="100" dirty="0">
                <a:solidFill>
                  <a:schemeClr val="accent1"/>
                </a:solidFill>
                <a:effectLst/>
                <a:latin typeface="等线" panose="02010600030101010101" charset="-122"/>
                <a:ea typeface="等线" panose="02010600030101010101" charset="-122"/>
                <a:cs typeface="微软雅黑" panose="020B0503020204020204" pitchFamily="34" charset="-122"/>
              </a:rPr>
              <a:t>4.</a:t>
            </a:r>
            <a:r>
              <a:rPr lang="zh-CN" altLang="en-US" sz="1600" kern="100" dirty="0">
                <a:solidFill>
                  <a:schemeClr val="accent1"/>
                </a:solidFill>
                <a:effectLst/>
                <a:latin typeface="等线" panose="02010600030101010101" charset="-122"/>
                <a:ea typeface="等线" panose="02010600030101010101" charset="-122"/>
                <a:cs typeface="微软雅黑" panose="020B0503020204020204" pitchFamily="34" charset="-122"/>
              </a:rPr>
              <a:t>易于测试和调试：</a:t>
            </a:r>
            <a:r>
              <a:rPr lang="zh-CN" altLang="en-US" sz="1600" kern="100" dirty="0">
                <a:effectLst/>
                <a:latin typeface="等线" panose="02010600030101010101" charset="-122"/>
                <a:ea typeface="等线" panose="02010600030101010101" charset="-122"/>
                <a:cs typeface="微软雅黑" panose="020B0503020204020204" pitchFamily="34" charset="-122"/>
              </a:rPr>
              <a:t>模块化的设计使代码更易于测试和调试，可以单独测试和调试每个模块，减少错误的影响范围，提高代码的质量和稳定性。</a:t>
            </a:r>
            <a:endParaRPr lang="zh-CN" altLang="en-US" sz="1600" kern="100" dirty="0">
              <a:effectLst/>
              <a:latin typeface="等线" panose="02010600030101010101" charset="-122"/>
              <a:ea typeface="等线" panose="02010600030101010101" charset="-122"/>
              <a:cs typeface="微软雅黑" panose="020B0503020204020204" pitchFamily="34" charset="-122"/>
            </a:endParaRPr>
          </a:p>
          <a:p>
            <a:pPr marL="0" marR="0" indent="304800" algn="just">
              <a:spcBef>
                <a:spcPts val="0"/>
              </a:spcBef>
              <a:spcAft>
                <a:spcPts val="0"/>
              </a:spcAft>
            </a:pPr>
            <a:endParaRPr lang="zh-CN" altLang="en-US" sz="1600" kern="100" dirty="0">
              <a:effectLst/>
              <a:latin typeface="等线" panose="02010600030101010101" charset="-122"/>
              <a:ea typeface="等线" panose="02010600030101010101" charset="-122"/>
              <a:cs typeface="Times New Roman" panose="02020603050405020304" pitchFamily="18" charset="0"/>
            </a:endParaRPr>
          </a:p>
          <a:p>
            <a:pPr marL="0" marR="0" indent="304800" algn="just">
              <a:spcBef>
                <a:spcPts val="0"/>
              </a:spcBef>
              <a:spcAft>
                <a:spcPts val="0"/>
              </a:spcAft>
            </a:pPr>
            <a:r>
              <a:rPr lang="en-US" altLang="zh-CN" sz="1600" kern="100" dirty="0">
                <a:solidFill>
                  <a:schemeClr val="accent1"/>
                </a:solidFill>
                <a:effectLst/>
                <a:latin typeface="等线" panose="02010600030101010101" charset="-122"/>
                <a:ea typeface="等线" panose="02010600030101010101" charset="-122"/>
                <a:cs typeface="微软雅黑" panose="020B0503020204020204" pitchFamily="34" charset="-122"/>
              </a:rPr>
              <a:t>5.</a:t>
            </a:r>
            <a:r>
              <a:rPr lang="zh-CN" altLang="en-US" sz="1600" kern="100" dirty="0">
                <a:solidFill>
                  <a:schemeClr val="accent1"/>
                </a:solidFill>
                <a:effectLst/>
                <a:latin typeface="等线" panose="02010600030101010101" charset="-122"/>
                <a:ea typeface="等线" panose="02010600030101010101" charset="-122"/>
                <a:cs typeface="微软雅黑" panose="020B0503020204020204" pitchFamily="34" charset="-122"/>
              </a:rPr>
              <a:t>支持扩展和升级：</a:t>
            </a:r>
            <a:r>
              <a:rPr lang="zh-CN" altLang="en-US" sz="1600" kern="100" dirty="0">
                <a:effectLst/>
                <a:latin typeface="等线" panose="02010600030101010101" charset="-122"/>
                <a:ea typeface="等线" panose="02010600030101010101" charset="-122"/>
                <a:cs typeface="微软雅黑" panose="020B0503020204020204" pitchFamily="34" charset="-122"/>
              </a:rPr>
              <a:t>通过模块化的设计，可以更容易地扩展和升级项目，添加新功能或替换旧模块。这样可以使项目更具有灵活性和可扩展性，满足不断变化的需求。</a:t>
            </a:r>
            <a:endParaRPr lang="zh-CN" altLang="en-US" sz="1600" kern="100" dirty="0">
              <a:effectLst/>
              <a:latin typeface="等线" panose="02010600030101010101" charset="-122"/>
              <a:ea typeface="等线" panose="02010600030101010101" charset="-122"/>
              <a:cs typeface="Times New Roman" panose="02020603050405020304" pitchFamily="18" charset="0"/>
            </a:endParaRPr>
          </a:p>
        </p:txBody>
      </p:sp>
      <p:sp>
        <p:nvSpPr>
          <p:cNvPr id="5" name="文本框 4"/>
          <p:cNvSpPr txBox="1"/>
          <p:nvPr/>
        </p:nvSpPr>
        <p:spPr>
          <a:xfrm>
            <a:off x="1167130" y="5561330"/>
            <a:ext cx="5980430" cy="337185"/>
          </a:xfrm>
          <a:prstGeom prst="rect">
            <a:avLst/>
          </a:prstGeom>
          <a:noFill/>
        </p:spPr>
        <p:txBody>
          <a:bodyPr wrap="square" rtlCol="0">
            <a:spAutoFit/>
          </a:bodyPr>
          <a:p>
            <a:r>
              <a:rPr lang="zh-CN" altLang="en-US" sz="1600"/>
              <a:t>最后：善于利用</a:t>
            </a:r>
            <a:r>
              <a:rPr lang="zh-CN" altLang="en-US" sz="1600">
                <a:solidFill>
                  <a:schemeClr val="accent1"/>
                </a:solidFill>
              </a:rPr>
              <a:t>开发者工具</a:t>
            </a:r>
            <a:r>
              <a:rPr lang="zh-CN" altLang="en-US" sz="1600"/>
              <a:t>也是本次一个最深的感触</a:t>
            </a:r>
            <a:endParaRPr lang="zh-CN" altLang="en-US" sz="160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形 10"/>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a:off x="3457074" y="629136"/>
            <a:ext cx="5277852" cy="5445404"/>
          </a:xfrm>
          <a:prstGeom prst="rect">
            <a:avLst/>
          </a:prstGeom>
        </p:spPr>
      </p:pic>
      <p:sp>
        <p:nvSpPr>
          <p:cNvPr id="3" name="矩形 2"/>
          <p:cNvSpPr/>
          <p:nvPr/>
        </p:nvSpPr>
        <p:spPr>
          <a:xfrm flipV="1">
            <a:off x="0" y="3667956"/>
            <a:ext cx="12192000" cy="3190043"/>
          </a:xfrm>
          <a:prstGeom prst="rect">
            <a:avLst/>
          </a:prstGeom>
          <a:solidFill>
            <a:srgbClr val="3843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Sitka Text"/>
              <a:ea typeface="微软雅黑 Light" panose="020B0502040204020203" charset="-122"/>
              <a:cs typeface="+mn-cs"/>
            </a:endParaRPr>
          </a:p>
        </p:txBody>
      </p:sp>
      <p:pic>
        <p:nvPicPr>
          <p:cNvPr id="13" name="图形 1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457074" y="680577"/>
            <a:ext cx="5277852" cy="5445404"/>
          </a:xfrm>
          <a:prstGeom prst="rect">
            <a:avLst/>
          </a:prstGeom>
        </p:spPr>
      </p:pic>
      <p:sp>
        <p:nvSpPr>
          <p:cNvPr id="2" name="文本框 1"/>
          <p:cNvSpPr txBox="1"/>
          <p:nvPr/>
        </p:nvSpPr>
        <p:spPr>
          <a:xfrm>
            <a:off x="4341809" y="2836949"/>
            <a:ext cx="3508381" cy="923330"/>
          </a:xfrm>
          <a:prstGeom prst="rect">
            <a:avLst/>
          </a:prstGeom>
          <a:noFill/>
        </p:spPr>
        <p:txBody>
          <a:bodyPr wrap="square" rtlCol="0">
            <a:spAutoFit/>
          </a:bodyPr>
          <a:lstStyle/>
          <a:p>
            <a:pPr algn="dist"/>
            <a:r>
              <a:rPr lang="zh-CN" altLang="en-US" sz="5400" b="1" dirty="0">
                <a:solidFill>
                  <a:srgbClr val="3843B3"/>
                </a:solidFill>
                <a:latin typeface="微软雅黑" panose="020B0503020204020204" pitchFamily="34" charset="-122"/>
                <a:ea typeface="微软雅黑" panose="020B0503020204020204" pitchFamily="34" charset="-122"/>
              </a:rPr>
              <a:t>感谢聆听</a:t>
            </a:r>
            <a:endParaRPr lang="zh-CN" altLang="en-US" sz="5400" b="1" dirty="0">
              <a:solidFill>
                <a:srgbClr val="3843B3"/>
              </a:solidFill>
              <a:latin typeface="微软雅黑" panose="020B0503020204020204" pitchFamily="34" charset="-122"/>
              <a:ea typeface="微软雅黑" panose="020B0503020204020204" pitchFamily="34" charset="-122"/>
            </a:endParaRPr>
          </a:p>
        </p:txBody>
      </p:sp>
      <p:sp>
        <p:nvSpPr>
          <p:cNvPr id="12" name="文本框 11"/>
          <p:cNvSpPr txBox="1"/>
          <p:nvPr/>
        </p:nvSpPr>
        <p:spPr>
          <a:xfrm>
            <a:off x="4341809" y="3707963"/>
            <a:ext cx="3508381" cy="400110"/>
          </a:xfrm>
          <a:prstGeom prst="rect">
            <a:avLst/>
          </a:prstGeom>
          <a:noFill/>
        </p:spPr>
        <p:txBody>
          <a:bodyPr wrap="square" rtlCol="0">
            <a:spAutoFit/>
          </a:bodyPr>
          <a:lstStyle/>
          <a:p>
            <a:pPr algn="dist"/>
            <a:r>
              <a:rPr lang="en-US" altLang="zh-CN" sz="2000" b="1" dirty="0">
                <a:ln>
                  <a:solidFill>
                    <a:schemeClr val="bg1"/>
                  </a:solidFill>
                </a:ln>
                <a:noFill/>
                <a:latin typeface="Novecento wide Bold" panose="00000805000000000000" pitchFamily="50" charset="0"/>
                <a:ea typeface="思源黑体 Medium" panose="020B0600000000000000" pitchFamily="34" charset="-122"/>
              </a:rPr>
              <a:t>Thanks for listening</a:t>
            </a:r>
            <a:endParaRPr lang="zh-CN" altLang="en-US" sz="2000" b="1" dirty="0">
              <a:ln>
                <a:solidFill>
                  <a:schemeClr val="bg1"/>
                </a:solidFill>
              </a:ln>
              <a:noFill/>
              <a:latin typeface="Novecento wide Bold" panose="00000805000000000000" pitchFamily="50" charset="0"/>
              <a:ea typeface="思源黑体 Medium" panose="020B0600000000000000" pitchFamily="34" charset="-122"/>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1189667" y="-1707853"/>
            <a:ext cx="7933859" cy="9628196"/>
            <a:chOff x="-1189667" y="-1707853"/>
            <a:chExt cx="7933859" cy="9628196"/>
          </a:xfrm>
        </p:grpSpPr>
        <p:sp>
          <p:nvSpPr>
            <p:cNvPr id="7" name="椭圆 6"/>
            <p:cNvSpPr/>
            <p:nvPr/>
          </p:nvSpPr>
          <p:spPr>
            <a:xfrm>
              <a:off x="-142000" y="796672"/>
              <a:ext cx="5392402" cy="5392401"/>
            </a:xfrm>
            <a:prstGeom prst="ellipse">
              <a:avLst/>
            </a:prstGeom>
            <a:noFill/>
            <a:ln w="6350">
              <a:solidFill>
                <a:schemeClr val="accent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1189667" y="-250994"/>
              <a:ext cx="7487735" cy="7487734"/>
            </a:xfrm>
            <a:prstGeom prst="ellipse">
              <a:avLst/>
            </a:prstGeom>
            <a:noFill/>
            <a:ln w="6350">
              <a:solidFill>
                <a:schemeClr val="accent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100010" y="1110117"/>
              <a:ext cx="6810228" cy="6810226"/>
            </a:xfrm>
            <a:prstGeom prst="ellipse">
              <a:avLst/>
            </a:prstGeom>
            <a:noFill/>
            <a:ln w="6350">
              <a:solidFill>
                <a:schemeClr val="accent1">
                  <a:alpha val="2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椭圆 10"/>
            <p:cNvSpPr/>
            <p:nvPr/>
          </p:nvSpPr>
          <p:spPr>
            <a:xfrm>
              <a:off x="-743543" y="-1707853"/>
              <a:ext cx="7487735" cy="7487734"/>
            </a:xfrm>
            <a:prstGeom prst="ellipse">
              <a:avLst/>
            </a:prstGeom>
            <a:noFill/>
            <a:ln w="6350">
              <a:solidFill>
                <a:schemeClr val="accent1">
                  <a:alpha val="2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矩形 2"/>
          <p:cNvSpPr/>
          <p:nvPr/>
        </p:nvSpPr>
        <p:spPr>
          <a:xfrm>
            <a:off x="0" y="2011680"/>
            <a:ext cx="12192000" cy="2812868"/>
          </a:xfrm>
          <a:prstGeom prst="rect">
            <a:avLst/>
          </a:prstGeom>
          <a:solidFill>
            <a:srgbClr val="3843B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 name="椭圆 1"/>
          <p:cNvSpPr/>
          <p:nvPr/>
        </p:nvSpPr>
        <p:spPr>
          <a:xfrm>
            <a:off x="2853146" y="2461804"/>
            <a:ext cx="1912620" cy="19126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9600" dirty="0">
              <a:solidFill>
                <a:srgbClr val="3843B3"/>
              </a:solidFill>
              <a:latin typeface="Novecento wide Bold" panose="00000805000000000000" pitchFamily="50" charset="0"/>
              <a:ea typeface="思源黑体 Medium" panose="020B0600000000000000" pitchFamily="34" charset="-122"/>
            </a:endParaRPr>
          </a:p>
        </p:txBody>
      </p:sp>
      <p:sp>
        <p:nvSpPr>
          <p:cNvPr id="10" name="文本框 9"/>
          <p:cNvSpPr txBox="1"/>
          <p:nvPr/>
        </p:nvSpPr>
        <p:spPr>
          <a:xfrm>
            <a:off x="5208513" y="3077373"/>
            <a:ext cx="6454399" cy="829945"/>
          </a:xfrm>
          <a:prstGeom prst="rect">
            <a:avLst/>
          </a:prstGeom>
          <a:noFill/>
        </p:spPr>
        <p:txBody>
          <a:bodyPr wrap="square" rtlCol="0">
            <a:spAutoFit/>
          </a:bodyPr>
          <a:lstStyle/>
          <a:p>
            <a:r>
              <a:rPr lang="zh-CN" altLang="en-US" sz="4800" b="1" dirty="0">
                <a:solidFill>
                  <a:schemeClr val="bg1"/>
                </a:solidFill>
                <a:latin typeface="微软雅黑" panose="020B0503020204020204" pitchFamily="34" charset="-122"/>
                <a:ea typeface="微软雅黑" panose="020B0503020204020204" pitchFamily="34" charset="-122"/>
              </a:rPr>
              <a:t>项目介绍</a:t>
            </a:r>
            <a:endParaRPr lang="zh-CN" altLang="en-US" sz="4800" b="1" dirty="0">
              <a:solidFill>
                <a:schemeClr val="bg1"/>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3201861" y="2243292"/>
            <a:ext cx="1225759" cy="2062103"/>
          </a:xfrm>
          <a:prstGeom prst="rect">
            <a:avLst/>
          </a:prstGeom>
          <a:noFill/>
        </p:spPr>
        <p:txBody>
          <a:bodyPr wrap="square" rtlCol="0">
            <a:spAutoFit/>
          </a:bodyPr>
          <a:lstStyle/>
          <a:p>
            <a:r>
              <a:rPr lang="en-US" altLang="zh-CN" sz="12800" dirty="0">
                <a:solidFill>
                  <a:srgbClr val="3843B3"/>
                </a:solidFill>
                <a:latin typeface="Novecento wide Bold" panose="00000805000000000000" pitchFamily="50" charset="0"/>
              </a:rPr>
              <a:t>1</a:t>
            </a:r>
            <a:endParaRPr lang="zh-CN" altLang="en-US" sz="12800" dirty="0">
              <a:solidFill>
                <a:srgbClr val="3843B3"/>
              </a:solidFill>
              <a:latin typeface="Novecento wide Bold" panose="00000805000000000000" pitchFamily="50" charset="0"/>
            </a:endParaRPr>
          </a:p>
        </p:txBody>
      </p:sp>
      <p:pic>
        <p:nvPicPr>
          <p:cNvPr id="12" name="图形 11"/>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a:off x="1355507" y="2461803"/>
            <a:ext cx="1912620" cy="1973339"/>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942286" y="0"/>
            <a:ext cx="2249715" cy="6858000"/>
          </a:xfrm>
          <a:prstGeom prst="rect">
            <a:avLst/>
          </a:prstGeom>
          <a:solidFill>
            <a:srgbClr val="3843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3" name="文本框 2"/>
          <p:cNvSpPr txBox="1"/>
          <p:nvPr/>
        </p:nvSpPr>
        <p:spPr>
          <a:xfrm>
            <a:off x="1425004" y="509861"/>
            <a:ext cx="2656459" cy="460375"/>
          </a:xfrm>
          <a:prstGeom prst="rect">
            <a:avLst/>
          </a:prstGeom>
          <a:noFill/>
        </p:spPr>
        <p:txBody>
          <a:bodyPr wrap="square" rtlCol="0">
            <a:spAutoFit/>
          </a:bodyPr>
          <a:lstStyle/>
          <a:p>
            <a:r>
              <a:rPr lang="zh-CN" altLang="en-US" sz="2400" b="1" dirty="0">
                <a:solidFill>
                  <a:schemeClr val="bg2">
                    <a:lumMod val="25000"/>
                  </a:schemeClr>
                </a:solidFill>
                <a:latin typeface="微软雅黑" panose="020B0503020204020204" pitchFamily="34" charset="-122"/>
                <a:ea typeface="微软雅黑" panose="020B0503020204020204" pitchFamily="34" charset="-122"/>
              </a:rPr>
              <a:t>项目选题</a:t>
            </a:r>
            <a:endParaRPr lang="zh-CN" altLang="en-US" sz="2400" b="1" dirty="0">
              <a:solidFill>
                <a:schemeClr val="bg2">
                  <a:lumMod val="25000"/>
                </a:schemeClr>
              </a:solidFill>
              <a:latin typeface="微软雅黑" panose="020B0503020204020204" pitchFamily="34" charset="-122"/>
              <a:ea typeface="微软雅黑" panose="020B0503020204020204" pitchFamily="34" charset="-122"/>
            </a:endParaRPr>
          </a:p>
        </p:txBody>
      </p:sp>
      <p:pic>
        <p:nvPicPr>
          <p:cNvPr id="4" name="图形 3"/>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a:off x="10516998" y="420430"/>
            <a:ext cx="1068278" cy="1102192"/>
          </a:xfrm>
          <a:prstGeom prst="rect">
            <a:avLst/>
          </a:prstGeom>
        </p:spPr>
      </p:pic>
      <p:sp>
        <p:nvSpPr>
          <p:cNvPr id="6" name="椭圆 5"/>
          <p:cNvSpPr/>
          <p:nvPr/>
        </p:nvSpPr>
        <p:spPr>
          <a:xfrm>
            <a:off x="968457" y="577043"/>
            <a:ext cx="327299" cy="327299"/>
          </a:xfrm>
          <a:prstGeom prst="ellipse">
            <a:avLst/>
          </a:prstGeom>
          <a:solidFill>
            <a:srgbClr val="3843B3"/>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dirty="0">
              <a:latin typeface="微软雅黑" panose="020B0503020204020204" pitchFamily="34" charset="-122"/>
              <a:ea typeface="微软雅黑" panose="020B0503020204020204" pitchFamily="34" charset="-122"/>
            </a:endParaRPr>
          </a:p>
        </p:txBody>
      </p:sp>
      <p:sp>
        <p:nvSpPr>
          <p:cNvPr id="8" name="文本框 7"/>
          <p:cNvSpPr txBox="1"/>
          <p:nvPr/>
        </p:nvSpPr>
        <p:spPr>
          <a:xfrm>
            <a:off x="10152185" y="2001483"/>
            <a:ext cx="1787029" cy="460375"/>
          </a:xfrm>
          <a:prstGeom prst="rect">
            <a:avLst/>
          </a:prstGeom>
          <a:noFill/>
        </p:spPr>
        <p:txBody>
          <a:bodyPr wrap="squar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项目介绍</a:t>
            </a:r>
            <a:endParaRPr lang="zh-CN" altLang="en-US" sz="2400" dirty="0">
              <a:solidFill>
                <a:schemeClr val="bg1"/>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10152185" y="2582349"/>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功能设计</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10152673" y="3163215"/>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项目亮点</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10173628" y="3744081"/>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项目难点</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2" name="文本框 11"/>
          <p:cNvSpPr txBox="1"/>
          <p:nvPr/>
        </p:nvSpPr>
        <p:spPr>
          <a:xfrm>
            <a:off x="10173628" y="4324947"/>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心得体会</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3912870" y="939165"/>
            <a:ext cx="2715895" cy="583565"/>
          </a:xfrm>
          <a:prstGeom prst="rect">
            <a:avLst/>
          </a:prstGeom>
          <a:noFill/>
        </p:spPr>
        <p:txBody>
          <a:bodyPr wrap="square" rtlCol="0">
            <a:spAutoFit/>
          </a:bodyPr>
          <a:lstStyle/>
          <a:p>
            <a:r>
              <a:rPr lang="zh-CN" altLang="en-US" sz="3200" b="1"/>
              <a:t>会议管理系统</a:t>
            </a:r>
            <a:endParaRPr lang="zh-CN" altLang="en-US" sz="3200" b="1"/>
          </a:p>
        </p:txBody>
      </p:sp>
      <p:sp>
        <p:nvSpPr>
          <p:cNvPr id="7" name="文本框 6"/>
          <p:cNvSpPr txBox="1"/>
          <p:nvPr/>
        </p:nvSpPr>
        <p:spPr>
          <a:xfrm>
            <a:off x="1909445" y="2073275"/>
            <a:ext cx="6895465" cy="3091180"/>
          </a:xfrm>
          <a:prstGeom prst="rect">
            <a:avLst/>
          </a:prstGeom>
          <a:noFill/>
        </p:spPr>
        <p:txBody>
          <a:bodyPr wrap="square" rtlCol="0">
            <a:noAutofit/>
          </a:bodyPr>
          <a:lstStyle/>
          <a:p>
            <a:r>
              <a:rPr lang="zh-CN" altLang="en-US"/>
              <a:t>在工作室的团队活动中，开会是必不可少的主体，但是我们也常常发现，每次会议的时 间并不只是损失在会议中的头脑风暴，在每次会议结束之后，我们仍无法及时回忆起会 议上的细枝末节以及分工安排，这时大家就又会私下里进行不断地询问与确认，最后实 际上的耗时远超我们会议上的时间。因此，考虑到第三方应用的安全性，我们打算采用 自研的会议纪要管理系统，在保证会议纪要不会外泄的前提下，缩短我们的非必要耗时，提高我们的办公效率，优化我们的工作流程，减少沟通误差，提高团队协作效率。同时，让我们能够更好地保护敏感信息，确保团队内部信息的安全性。通过这样的创新举措，我们期待能够更加高效地开展团队活动，提升工作效率，实现更好的团队合作和成果。</a:t>
            </a:r>
            <a:endParaRPr lang="zh-CN" alt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942286" y="0"/>
            <a:ext cx="2249715" cy="6858000"/>
          </a:xfrm>
          <a:prstGeom prst="rect">
            <a:avLst/>
          </a:prstGeom>
          <a:solidFill>
            <a:srgbClr val="3843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3" name="文本框 2"/>
          <p:cNvSpPr txBox="1"/>
          <p:nvPr/>
        </p:nvSpPr>
        <p:spPr>
          <a:xfrm>
            <a:off x="1425004" y="509861"/>
            <a:ext cx="2656459" cy="460375"/>
          </a:xfrm>
          <a:prstGeom prst="rect">
            <a:avLst/>
          </a:prstGeom>
          <a:noFill/>
        </p:spPr>
        <p:txBody>
          <a:bodyPr wrap="square" rtlCol="0">
            <a:spAutoFit/>
          </a:bodyPr>
          <a:lstStyle/>
          <a:p>
            <a:r>
              <a:rPr lang="zh-CN" altLang="en-US" sz="2400" b="1" dirty="0">
                <a:solidFill>
                  <a:schemeClr val="bg2">
                    <a:lumMod val="25000"/>
                  </a:schemeClr>
                </a:solidFill>
                <a:latin typeface="微软雅黑" panose="020B0503020204020204" pitchFamily="34" charset="-122"/>
                <a:ea typeface="微软雅黑" panose="020B0503020204020204" pitchFamily="34" charset="-122"/>
              </a:rPr>
              <a:t>项目展示</a:t>
            </a:r>
            <a:endParaRPr lang="zh-CN" altLang="en-US" sz="2400" b="1" dirty="0">
              <a:solidFill>
                <a:schemeClr val="bg2">
                  <a:lumMod val="25000"/>
                </a:schemeClr>
              </a:solidFill>
              <a:latin typeface="微软雅黑" panose="020B0503020204020204" pitchFamily="34" charset="-122"/>
              <a:ea typeface="微软雅黑" panose="020B0503020204020204" pitchFamily="34" charset="-122"/>
            </a:endParaRPr>
          </a:p>
        </p:txBody>
      </p:sp>
      <p:pic>
        <p:nvPicPr>
          <p:cNvPr id="4" name="图形 3"/>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a:off x="10516998" y="420430"/>
            <a:ext cx="1068278" cy="1102192"/>
          </a:xfrm>
          <a:prstGeom prst="rect">
            <a:avLst/>
          </a:prstGeom>
        </p:spPr>
      </p:pic>
      <p:sp>
        <p:nvSpPr>
          <p:cNvPr id="6" name="椭圆 5"/>
          <p:cNvSpPr/>
          <p:nvPr/>
        </p:nvSpPr>
        <p:spPr>
          <a:xfrm>
            <a:off x="968457" y="577043"/>
            <a:ext cx="327299" cy="327299"/>
          </a:xfrm>
          <a:prstGeom prst="ellipse">
            <a:avLst/>
          </a:prstGeom>
          <a:solidFill>
            <a:srgbClr val="3843B3"/>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dirty="0">
              <a:latin typeface="微软雅黑" panose="020B0503020204020204" pitchFamily="34" charset="-122"/>
              <a:ea typeface="微软雅黑" panose="020B0503020204020204" pitchFamily="34" charset="-122"/>
            </a:endParaRPr>
          </a:p>
        </p:txBody>
      </p:sp>
      <p:sp>
        <p:nvSpPr>
          <p:cNvPr id="8" name="文本框 7"/>
          <p:cNvSpPr txBox="1"/>
          <p:nvPr/>
        </p:nvSpPr>
        <p:spPr>
          <a:xfrm>
            <a:off x="10152185" y="2001483"/>
            <a:ext cx="1787029" cy="460375"/>
          </a:xfrm>
          <a:prstGeom prst="rect">
            <a:avLst/>
          </a:prstGeom>
          <a:noFill/>
        </p:spPr>
        <p:txBody>
          <a:bodyPr wrap="squar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项目介绍</a:t>
            </a:r>
            <a:endParaRPr lang="zh-CN" altLang="en-US" sz="2400" dirty="0">
              <a:solidFill>
                <a:schemeClr val="bg1"/>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10152185" y="2582349"/>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功能设计</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10152673" y="3163215"/>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项目亮点</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10173628" y="3744081"/>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项目难点</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2" name="文本框 11"/>
          <p:cNvSpPr txBox="1"/>
          <p:nvPr/>
        </p:nvSpPr>
        <p:spPr>
          <a:xfrm>
            <a:off x="10173628" y="4324947"/>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心得体会</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pic>
        <p:nvPicPr>
          <p:cNvPr id="17" name="图片 16" descr="登录"/>
          <p:cNvPicPr>
            <a:picLocks noChangeAspect="1"/>
          </p:cNvPicPr>
          <p:nvPr/>
        </p:nvPicPr>
        <p:blipFill>
          <a:blip r:embed="rId3"/>
          <a:stretch>
            <a:fillRect/>
          </a:stretch>
        </p:blipFill>
        <p:spPr>
          <a:xfrm>
            <a:off x="233045" y="1258570"/>
            <a:ext cx="4015105" cy="2049780"/>
          </a:xfrm>
          <a:prstGeom prst="rect">
            <a:avLst/>
          </a:prstGeom>
        </p:spPr>
      </p:pic>
      <p:pic>
        <p:nvPicPr>
          <p:cNvPr id="18" name="图片 17" descr="页面"/>
          <p:cNvPicPr>
            <a:picLocks noChangeAspect="1"/>
          </p:cNvPicPr>
          <p:nvPr/>
        </p:nvPicPr>
        <p:blipFill>
          <a:blip r:embed="rId4"/>
          <a:stretch>
            <a:fillRect/>
          </a:stretch>
        </p:blipFill>
        <p:spPr>
          <a:xfrm>
            <a:off x="4465320" y="461010"/>
            <a:ext cx="5080000" cy="2701925"/>
          </a:xfrm>
          <a:prstGeom prst="rect">
            <a:avLst/>
          </a:prstGeom>
        </p:spPr>
      </p:pic>
      <p:pic>
        <p:nvPicPr>
          <p:cNvPr id="19" name="图片 18" descr="页面2"/>
          <p:cNvPicPr>
            <a:picLocks noChangeAspect="1"/>
          </p:cNvPicPr>
          <p:nvPr/>
        </p:nvPicPr>
        <p:blipFill>
          <a:blip r:embed="rId5"/>
          <a:stretch>
            <a:fillRect/>
          </a:stretch>
        </p:blipFill>
        <p:spPr>
          <a:xfrm>
            <a:off x="162560" y="3743960"/>
            <a:ext cx="4465955" cy="2708275"/>
          </a:xfrm>
          <a:prstGeom prst="rect">
            <a:avLst/>
          </a:prstGeom>
        </p:spPr>
      </p:pic>
      <p:pic>
        <p:nvPicPr>
          <p:cNvPr id="20" name="图片 19" descr="查看"/>
          <p:cNvPicPr>
            <a:picLocks noChangeAspect="1"/>
          </p:cNvPicPr>
          <p:nvPr/>
        </p:nvPicPr>
        <p:blipFill>
          <a:blip r:embed="rId6"/>
          <a:stretch>
            <a:fillRect/>
          </a:stretch>
        </p:blipFill>
        <p:spPr>
          <a:xfrm>
            <a:off x="4839335" y="3623310"/>
            <a:ext cx="4892040" cy="293497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942286" y="0"/>
            <a:ext cx="2249715" cy="6858000"/>
          </a:xfrm>
          <a:prstGeom prst="rect">
            <a:avLst/>
          </a:prstGeom>
          <a:solidFill>
            <a:srgbClr val="3843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3" name="文本框 2"/>
          <p:cNvSpPr txBox="1"/>
          <p:nvPr/>
        </p:nvSpPr>
        <p:spPr>
          <a:xfrm>
            <a:off x="1425004" y="509861"/>
            <a:ext cx="2656459" cy="460375"/>
          </a:xfrm>
          <a:prstGeom prst="rect">
            <a:avLst/>
          </a:prstGeom>
          <a:noFill/>
        </p:spPr>
        <p:txBody>
          <a:bodyPr wrap="square" rtlCol="0">
            <a:spAutoFit/>
          </a:bodyPr>
          <a:lstStyle/>
          <a:p>
            <a:r>
              <a:rPr lang="zh-CN" altLang="en-US" sz="2400" b="1" dirty="0">
                <a:solidFill>
                  <a:schemeClr val="bg2">
                    <a:lumMod val="25000"/>
                  </a:schemeClr>
                </a:solidFill>
                <a:latin typeface="微软雅黑" panose="020B0503020204020204" pitchFamily="34" charset="-122"/>
                <a:ea typeface="微软雅黑" panose="020B0503020204020204" pitchFamily="34" charset="-122"/>
              </a:rPr>
              <a:t>设计思路</a:t>
            </a:r>
            <a:endParaRPr lang="zh-CN" altLang="en-US" sz="2400" b="1" dirty="0">
              <a:solidFill>
                <a:schemeClr val="bg2">
                  <a:lumMod val="25000"/>
                </a:schemeClr>
              </a:solidFill>
              <a:latin typeface="微软雅黑" panose="020B0503020204020204" pitchFamily="34" charset="-122"/>
              <a:ea typeface="微软雅黑" panose="020B0503020204020204" pitchFamily="34" charset="-122"/>
            </a:endParaRPr>
          </a:p>
        </p:txBody>
      </p:sp>
      <p:pic>
        <p:nvPicPr>
          <p:cNvPr id="4" name="图形 3"/>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a:off x="10516998" y="420430"/>
            <a:ext cx="1068278" cy="1102192"/>
          </a:xfrm>
          <a:prstGeom prst="rect">
            <a:avLst/>
          </a:prstGeom>
        </p:spPr>
      </p:pic>
      <p:sp>
        <p:nvSpPr>
          <p:cNvPr id="6" name="椭圆 5"/>
          <p:cNvSpPr/>
          <p:nvPr/>
        </p:nvSpPr>
        <p:spPr>
          <a:xfrm>
            <a:off x="968457" y="577043"/>
            <a:ext cx="327299" cy="327299"/>
          </a:xfrm>
          <a:prstGeom prst="ellipse">
            <a:avLst/>
          </a:prstGeom>
          <a:solidFill>
            <a:srgbClr val="3843B3"/>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dirty="0">
              <a:latin typeface="微软雅黑" panose="020B0503020204020204" pitchFamily="34" charset="-122"/>
              <a:ea typeface="微软雅黑" panose="020B0503020204020204" pitchFamily="34" charset="-122"/>
            </a:endParaRPr>
          </a:p>
        </p:txBody>
      </p:sp>
      <p:sp>
        <p:nvSpPr>
          <p:cNvPr id="8" name="文本框 7"/>
          <p:cNvSpPr txBox="1"/>
          <p:nvPr/>
        </p:nvSpPr>
        <p:spPr>
          <a:xfrm>
            <a:off x="10152185" y="2001483"/>
            <a:ext cx="1787029" cy="460375"/>
          </a:xfrm>
          <a:prstGeom prst="rect">
            <a:avLst/>
          </a:prstGeom>
          <a:noFill/>
        </p:spPr>
        <p:txBody>
          <a:bodyPr wrap="squar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项目介绍</a:t>
            </a:r>
            <a:endParaRPr lang="zh-CN" altLang="en-US" sz="2400" dirty="0">
              <a:solidFill>
                <a:schemeClr val="bg1"/>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10152185" y="2582349"/>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功能设计</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10152673" y="3163215"/>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项目亮点</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10173628" y="3744081"/>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项目难点</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2" name="文本框 11"/>
          <p:cNvSpPr txBox="1"/>
          <p:nvPr/>
        </p:nvSpPr>
        <p:spPr>
          <a:xfrm>
            <a:off x="10173628" y="4324947"/>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心得体会</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grpSp>
        <p:nvGrpSpPr>
          <p:cNvPr id="19" name="组合 19"/>
          <p:cNvGrpSpPr/>
          <p:nvPr/>
        </p:nvGrpSpPr>
        <p:grpSpPr>
          <a:xfrm>
            <a:off x="1181100" y="1522730"/>
            <a:ext cx="4678045" cy="1335405"/>
            <a:chOff x="475180" y="170597"/>
            <a:chExt cx="4415049" cy="1339756"/>
          </a:xfrm>
        </p:grpSpPr>
        <p:sp>
          <p:nvSpPr>
            <p:cNvPr id="5" name="矩形 4"/>
            <p:cNvSpPr/>
            <p:nvPr/>
          </p:nvSpPr>
          <p:spPr>
            <a:xfrm>
              <a:off x="2147466" y="170597"/>
              <a:ext cx="1180531" cy="33437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indent="333375" algn="just">
                <a:spcAft>
                  <a:spcPts val="1200"/>
                </a:spcAft>
              </a:pPr>
              <a:r>
                <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rPr>
                <a:t>页面</a:t>
              </a:r>
              <a:endPar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endParaRPr>
            </a:p>
          </p:txBody>
        </p:sp>
        <p:sp>
          <p:nvSpPr>
            <p:cNvPr id="7" name="矩形 5"/>
            <p:cNvSpPr/>
            <p:nvPr/>
          </p:nvSpPr>
          <p:spPr>
            <a:xfrm>
              <a:off x="2147030" y="1175983"/>
              <a:ext cx="1180531" cy="33437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indent="266700" algn="just"/>
              <a:r>
                <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rPr>
                <a:t>管理员</a:t>
              </a:r>
              <a:endPar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endParaRPr>
            </a:p>
          </p:txBody>
        </p:sp>
        <p:sp>
          <p:nvSpPr>
            <p:cNvPr id="13" name="矩形 6"/>
            <p:cNvSpPr/>
            <p:nvPr/>
          </p:nvSpPr>
          <p:spPr>
            <a:xfrm>
              <a:off x="475180" y="1175983"/>
              <a:ext cx="1180531" cy="33437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indent="266700" algn="just"/>
              <a:r>
                <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rPr>
                <a:t>登录注册</a:t>
              </a:r>
              <a:endPar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endParaRPr>
            </a:p>
          </p:txBody>
        </p:sp>
        <p:sp>
          <p:nvSpPr>
            <p:cNvPr id="14" name="矩形 9"/>
            <p:cNvSpPr/>
            <p:nvPr/>
          </p:nvSpPr>
          <p:spPr>
            <a:xfrm>
              <a:off x="3709698" y="1175983"/>
              <a:ext cx="1180531" cy="33437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indent="259715" algn="just"/>
              <a:r>
                <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rPr>
                <a:t>普通用户</a:t>
              </a:r>
              <a:endPar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endParaRPr>
            </a:p>
          </p:txBody>
        </p:sp>
        <p:cxnSp>
          <p:nvCxnSpPr>
            <p:cNvPr id="15" name="直接连接符 11"/>
            <p:cNvCxnSpPr/>
            <p:nvPr/>
          </p:nvCxnSpPr>
          <p:spPr>
            <a:xfrm>
              <a:off x="1030406" y="805218"/>
              <a:ext cx="334370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接箭头连接符 13"/>
            <p:cNvCxnSpPr/>
            <p:nvPr/>
          </p:nvCxnSpPr>
          <p:spPr>
            <a:xfrm>
              <a:off x="1071350" y="805218"/>
              <a:ext cx="0" cy="38896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4"/>
            <p:cNvCxnSpPr/>
            <p:nvPr/>
          </p:nvCxnSpPr>
          <p:spPr>
            <a:xfrm>
              <a:off x="2770496" y="805218"/>
              <a:ext cx="6824" cy="42990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5"/>
            <p:cNvCxnSpPr/>
            <p:nvPr/>
          </p:nvCxnSpPr>
          <p:spPr>
            <a:xfrm>
              <a:off x="4367284" y="793847"/>
              <a:ext cx="6824" cy="42308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接连接符 18"/>
            <p:cNvCxnSpPr/>
            <p:nvPr/>
          </p:nvCxnSpPr>
          <p:spPr>
            <a:xfrm flipH="1" flipV="1">
              <a:off x="2743200" y="504967"/>
              <a:ext cx="20472" cy="30707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1" name="文本框 20"/>
          <p:cNvSpPr txBox="1"/>
          <p:nvPr/>
        </p:nvSpPr>
        <p:spPr>
          <a:xfrm>
            <a:off x="1530985" y="970280"/>
            <a:ext cx="1436370" cy="368300"/>
          </a:xfrm>
          <a:prstGeom prst="rect">
            <a:avLst/>
          </a:prstGeom>
          <a:noFill/>
        </p:spPr>
        <p:txBody>
          <a:bodyPr wrap="square" rtlCol="0">
            <a:spAutoFit/>
          </a:bodyPr>
          <a:lstStyle/>
          <a:p>
            <a:r>
              <a:rPr lang="zh-CN" altLang="en-US"/>
              <a:t>页面主要有：</a:t>
            </a:r>
            <a:endParaRPr lang="zh-CN" altLang="en-US"/>
          </a:p>
        </p:txBody>
      </p:sp>
      <p:sp>
        <p:nvSpPr>
          <p:cNvPr id="23" name="文本框 22"/>
          <p:cNvSpPr txBox="1"/>
          <p:nvPr/>
        </p:nvSpPr>
        <p:spPr>
          <a:xfrm>
            <a:off x="968375" y="3359785"/>
            <a:ext cx="2329815" cy="368300"/>
          </a:xfrm>
          <a:prstGeom prst="rect">
            <a:avLst/>
          </a:prstGeom>
          <a:noFill/>
        </p:spPr>
        <p:txBody>
          <a:bodyPr wrap="square" rtlCol="0">
            <a:spAutoFit/>
          </a:bodyPr>
          <a:p>
            <a:r>
              <a:rPr lang="zh-CN" altLang="en-US"/>
              <a:t>数据存储结构主要为：</a:t>
            </a:r>
            <a:endParaRPr lang="zh-CN" altLang="en-US"/>
          </a:p>
        </p:txBody>
      </p:sp>
      <p:grpSp>
        <p:nvGrpSpPr>
          <p:cNvPr id="24" name="组合 92"/>
          <p:cNvGrpSpPr/>
          <p:nvPr/>
        </p:nvGrpSpPr>
        <p:grpSpPr>
          <a:xfrm>
            <a:off x="991870" y="4218940"/>
            <a:ext cx="4364355" cy="1214755"/>
            <a:chOff x="146024" y="286603"/>
            <a:chExt cx="4678460" cy="1214650"/>
          </a:xfrm>
        </p:grpSpPr>
        <p:sp>
          <p:nvSpPr>
            <p:cNvPr id="25" name="流程图: 过程 73"/>
            <p:cNvSpPr/>
            <p:nvPr/>
          </p:nvSpPr>
          <p:spPr>
            <a:xfrm>
              <a:off x="1883391" y="286603"/>
              <a:ext cx="1080000" cy="354841"/>
            </a:xfrm>
            <a:prstGeom prst="flowChartProces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indent="193040" algn="just"/>
              <a:r>
                <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rPr>
                <a:t>用户信息</a:t>
              </a:r>
              <a:endPar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endParaRPr>
            </a:p>
          </p:txBody>
        </p:sp>
        <p:sp>
          <p:nvSpPr>
            <p:cNvPr id="26" name="流程图: 过程 74"/>
            <p:cNvSpPr/>
            <p:nvPr/>
          </p:nvSpPr>
          <p:spPr>
            <a:xfrm>
              <a:off x="146024" y="1146412"/>
              <a:ext cx="1080000" cy="354841"/>
            </a:xfrm>
            <a:prstGeom prst="flowChartProces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indent="266700" algn="just"/>
              <a:r>
                <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rPr>
                <a:t>用户名</a:t>
              </a:r>
              <a:endPar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endParaRPr>
            </a:p>
          </p:txBody>
        </p:sp>
        <p:sp>
          <p:nvSpPr>
            <p:cNvPr id="27" name="流程图: 过程 75"/>
            <p:cNvSpPr/>
            <p:nvPr/>
          </p:nvSpPr>
          <p:spPr>
            <a:xfrm>
              <a:off x="3744484" y="1146412"/>
              <a:ext cx="1080000" cy="354841"/>
            </a:xfrm>
            <a:prstGeom prst="flowChartProces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indent="193040" algn="just"/>
              <a:r>
                <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rPr>
                <a:t>申请状态</a:t>
              </a:r>
              <a:endPar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endParaRPr>
            </a:p>
          </p:txBody>
        </p:sp>
        <p:sp>
          <p:nvSpPr>
            <p:cNvPr id="28" name="流程图: 过程 76"/>
            <p:cNvSpPr/>
            <p:nvPr/>
          </p:nvSpPr>
          <p:spPr>
            <a:xfrm>
              <a:off x="1372048" y="1146412"/>
              <a:ext cx="1080000" cy="354841"/>
            </a:xfrm>
            <a:prstGeom prst="flowChartProces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indent="266700" algn="just"/>
              <a:r>
                <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rPr>
                <a:t>密码</a:t>
              </a:r>
              <a:endPar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endParaRPr>
            </a:p>
          </p:txBody>
        </p:sp>
        <p:sp>
          <p:nvSpPr>
            <p:cNvPr id="29" name="流程图: 过程 77"/>
            <p:cNvSpPr/>
            <p:nvPr/>
          </p:nvSpPr>
          <p:spPr>
            <a:xfrm>
              <a:off x="2520735" y="1146412"/>
              <a:ext cx="1080000" cy="354841"/>
            </a:xfrm>
            <a:prstGeom prst="flowChartProces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indent="133350" algn="just"/>
              <a:r>
                <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rPr>
                <a:t>管理员状态</a:t>
              </a:r>
              <a:endPar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endParaRPr>
            </a:p>
          </p:txBody>
        </p:sp>
        <p:cxnSp>
          <p:nvCxnSpPr>
            <p:cNvPr id="30" name="直接连接符 78"/>
            <p:cNvCxnSpPr/>
            <p:nvPr/>
          </p:nvCxnSpPr>
          <p:spPr>
            <a:xfrm>
              <a:off x="791570" y="832513"/>
              <a:ext cx="36507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直接箭头连接符 87"/>
            <p:cNvCxnSpPr/>
            <p:nvPr/>
          </p:nvCxnSpPr>
          <p:spPr>
            <a:xfrm>
              <a:off x="812041" y="818865"/>
              <a:ext cx="0" cy="3684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88"/>
            <p:cNvCxnSpPr/>
            <p:nvPr/>
          </p:nvCxnSpPr>
          <p:spPr>
            <a:xfrm>
              <a:off x="1994847" y="818865"/>
              <a:ext cx="0" cy="3684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89"/>
            <p:cNvCxnSpPr/>
            <p:nvPr/>
          </p:nvCxnSpPr>
          <p:spPr>
            <a:xfrm>
              <a:off x="3143533" y="818865"/>
              <a:ext cx="0" cy="3684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90"/>
            <p:cNvCxnSpPr/>
            <p:nvPr/>
          </p:nvCxnSpPr>
          <p:spPr>
            <a:xfrm>
              <a:off x="4428697" y="818865"/>
              <a:ext cx="0" cy="3684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接连接符 91"/>
            <p:cNvCxnSpPr>
              <a:stCxn id="25" idx="2"/>
            </p:cNvCxnSpPr>
            <p:nvPr/>
          </p:nvCxnSpPr>
          <p:spPr>
            <a:xfrm>
              <a:off x="2423391" y="641444"/>
              <a:ext cx="0" cy="18424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942286" y="0"/>
            <a:ext cx="2249715" cy="6858000"/>
          </a:xfrm>
          <a:prstGeom prst="rect">
            <a:avLst/>
          </a:prstGeom>
          <a:solidFill>
            <a:srgbClr val="3843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3" name="文本框 2"/>
          <p:cNvSpPr txBox="1"/>
          <p:nvPr/>
        </p:nvSpPr>
        <p:spPr>
          <a:xfrm>
            <a:off x="1425004" y="509861"/>
            <a:ext cx="2656459" cy="460375"/>
          </a:xfrm>
          <a:prstGeom prst="rect">
            <a:avLst/>
          </a:prstGeom>
          <a:noFill/>
        </p:spPr>
        <p:txBody>
          <a:bodyPr wrap="square" rtlCol="0">
            <a:spAutoFit/>
          </a:bodyPr>
          <a:lstStyle/>
          <a:p>
            <a:r>
              <a:rPr lang="zh-CN" altLang="en-US" sz="2400" b="1" dirty="0">
                <a:solidFill>
                  <a:schemeClr val="bg2">
                    <a:lumMod val="25000"/>
                  </a:schemeClr>
                </a:solidFill>
                <a:latin typeface="微软雅黑" panose="020B0503020204020204" pitchFamily="34" charset="-122"/>
                <a:ea typeface="微软雅黑" panose="020B0503020204020204" pitchFamily="34" charset="-122"/>
              </a:rPr>
              <a:t>设计思路</a:t>
            </a:r>
            <a:endParaRPr lang="zh-CN" altLang="en-US" sz="2400" b="1" dirty="0">
              <a:solidFill>
                <a:schemeClr val="bg2">
                  <a:lumMod val="25000"/>
                </a:schemeClr>
              </a:solidFill>
              <a:latin typeface="微软雅黑" panose="020B0503020204020204" pitchFamily="34" charset="-122"/>
              <a:ea typeface="微软雅黑" panose="020B0503020204020204" pitchFamily="34" charset="-122"/>
            </a:endParaRPr>
          </a:p>
        </p:txBody>
      </p:sp>
      <p:pic>
        <p:nvPicPr>
          <p:cNvPr id="4" name="图形 3"/>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a:off x="10516998" y="420430"/>
            <a:ext cx="1068278" cy="1102192"/>
          </a:xfrm>
          <a:prstGeom prst="rect">
            <a:avLst/>
          </a:prstGeom>
        </p:spPr>
      </p:pic>
      <p:sp>
        <p:nvSpPr>
          <p:cNvPr id="6" name="椭圆 5"/>
          <p:cNvSpPr/>
          <p:nvPr/>
        </p:nvSpPr>
        <p:spPr>
          <a:xfrm>
            <a:off x="968457" y="577043"/>
            <a:ext cx="327299" cy="327299"/>
          </a:xfrm>
          <a:prstGeom prst="ellipse">
            <a:avLst/>
          </a:prstGeom>
          <a:solidFill>
            <a:srgbClr val="3843B3"/>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dirty="0">
              <a:latin typeface="微软雅黑" panose="020B0503020204020204" pitchFamily="34" charset="-122"/>
              <a:ea typeface="微软雅黑" panose="020B0503020204020204" pitchFamily="34" charset="-122"/>
            </a:endParaRPr>
          </a:p>
        </p:txBody>
      </p:sp>
      <p:sp>
        <p:nvSpPr>
          <p:cNvPr id="8" name="文本框 7"/>
          <p:cNvSpPr txBox="1"/>
          <p:nvPr/>
        </p:nvSpPr>
        <p:spPr>
          <a:xfrm>
            <a:off x="10152185" y="2001483"/>
            <a:ext cx="1787029" cy="460375"/>
          </a:xfrm>
          <a:prstGeom prst="rect">
            <a:avLst/>
          </a:prstGeom>
          <a:noFill/>
        </p:spPr>
        <p:txBody>
          <a:bodyPr wrap="squar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项目介绍</a:t>
            </a:r>
            <a:endParaRPr lang="zh-CN" altLang="en-US" sz="2400" dirty="0">
              <a:solidFill>
                <a:schemeClr val="bg1"/>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10152185" y="2582349"/>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功能设计</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10152673" y="3163215"/>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项目亮点</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10173628" y="3744081"/>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项目难点</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2" name="文本框 11"/>
          <p:cNvSpPr txBox="1"/>
          <p:nvPr/>
        </p:nvSpPr>
        <p:spPr>
          <a:xfrm>
            <a:off x="10173628" y="4324947"/>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心得体会</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grpSp>
        <p:nvGrpSpPr>
          <p:cNvPr id="56" name="组合 7"/>
          <p:cNvGrpSpPr/>
          <p:nvPr/>
        </p:nvGrpSpPr>
        <p:grpSpPr>
          <a:xfrm>
            <a:off x="1466850" y="4204335"/>
            <a:ext cx="5121910" cy="1769745"/>
            <a:chOff x="0" y="238836"/>
            <a:chExt cx="5245290" cy="2258704"/>
          </a:xfrm>
        </p:grpSpPr>
        <p:sp>
          <p:nvSpPr>
            <p:cNvPr id="57" name="流程图: 过程 94"/>
            <p:cNvSpPr/>
            <p:nvPr/>
          </p:nvSpPr>
          <p:spPr>
            <a:xfrm>
              <a:off x="2088107" y="1262418"/>
              <a:ext cx="989463" cy="327546"/>
            </a:xfrm>
            <a:prstGeom prst="flowChartProces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indent="133350" algn="just"/>
              <a:r>
                <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rPr>
                <a:t>会议信息</a:t>
              </a:r>
              <a:endPar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endParaRPr>
            </a:p>
          </p:txBody>
        </p:sp>
        <p:sp>
          <p:nvSpPr>
            <p:cNvPr id="58" name="流程图: 过程 95"/>
            <p:cNvSpPr/>
            <p:nvPr/>
          </p:nvSpPr>
          <p:spPr>
            <a:xfrm>
              <a:off x="941742" y="2169994"/>
              <a:ext cx="989463" cy="327546"/>
            </a:xfrm>
            <a:prstGeom prst="flowChartProces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indent="333375" algn="just"/>
              <a:r>
                <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rPr>
                <a:t>id</a:t>
              </a:r>
              <a:endPar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endParaRPr>
            </a:p>
          </p:txBody>
        </p:sp>
        <p:sp>
          <p:nvSpPr>
            <p:cNvPr id="59" name="流程图: 过程 96"/>
            <p:cNvSpPr/>
            <p:nvPr/>
          </p:nvSpPr>
          <p:spPr>
            <a:xfrm>
              <a:off x="3506925" y="2169994"/>
              <a:ext cx="989463" cy="327546"/>
            </a:xfrm>
            <a:prstGeom prst="flowChartProces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indent="266700" algn="just"/>
              <a:r>
                <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rPr>
                <a:t>组别</a:t>
              </a:r>
              <a:endPar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endParaRPr>
            </a:p>
          </p:txBody>
        </p:sp>
        <p:sp>
          <p:nvSpPr>
            <p:cNvPr id="60" name="流程图: 过程 97"/>
            <p:cNvSpPr/>
            <p:nvPr/>
          </p:nvSpPr>
          <p:spPr>
            <a:xfrm>
              <a:off x="2166686" y="2169994"/>
              <a:ext cx="989463" cy="327546"/>
            </a:xfrm>
            <a:prstGeom prst="flowChartProces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indent="66675" algn="just"/>
              <a:r>
                <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rPr>
                <a:t>会议发布者</a:t>
              </a:r>
              <a:endPar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endParaRPr>
            </a:p>
          </p:txBody>
        </p:sp>
        <p:sp>
          <p:nvSpPr>
            <p:cNvPr id="61" name="流程图: 过程 100"/>
            <p:cNvSpPr/>
            <p:nvPr/>
          </p:nvSpPr>
          <p:spPr>
            <a:xfrm>
              <a:off x="900799" y="238836"/>
              <a:ext cx="989463" cy="327546"/>
            </a:xfrm>
            <a:prstGeom prst="flowChartProces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indent="266700" algn="just"/>
              <a:r>
                <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rPr>
                <a:t>标签</a:t>
              </a:r>
              <a:endPar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endParaRPr>
            </a:p>
          </p:txBody>
        </p:sp>
        <p:sp>
          <p:nvSpPr>
            <p:cNvPr id="62" name="流程图: 过程 101"/>
            <p:cNvSpPr/>
            <p:nvPr/>
          </p:nvSpPr>
          <p:spPr>
            <a:xfrm>
              <a:off x="3465982" y="238836"/>
              <a:ext cx="989463" cy="327546"/>
            </a:xfrm>
            <a:prstGeom prst="flowChartProces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indent="133350" algn="just"/>
              <a:r>
                <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rPr>
                <a:t>个人纪要</a:t>
              </a:r>
              <a:endPar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endParaRPr>
            </a:p>
          </p:txBody>
        </p:sp>
        <p:sp>
          <p:nvSpPr>
            <p:cNvPr id="63" name="流程图: 过程 102"/>
            <p:cNvSpPr/>
            <p:nvPr/>
          </p:nvSpPr>
          <p:spPr>
            <a:xfrm>
              <a:off x="2125743" y="238836"/>
              <a:ext cx="989463" cy="327546"/>
            </a:xfrm>
            <a:prstGeom prst="flowChartProces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indent="266700" algn="just"/>
              <a:r>
                <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rPr>
                <a:t>类型</a:t>
              </a:r>
              <a:endPar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endParaRPr>
            </a:p>
          </p:txBody>
        </p:sp>
        <p:sp>
          <p:nvSpPr>
            <p:cNvPr id="64" name="流程图: 过程 103"/>
            <p:cNvSpPr/>
            <p:nvPr/>
          </p:nvSpPr>
          <p:spPr>
            <a:xfrm>
              <a:off x="4255827" y="1169158"/>
              <a:ext cx="989463" cy="327546"/>
            </a:xfrm>
            <a:prstGeom prst="flowChartProces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indent="133350" algn="just"/>
              <a:r>
                <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rPr>
                <a:t>会议内容</a:t>
              </a:r>
              <a:endPar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endParaRPr>
            </a:p>
          </p:txBody>
        </p:sp>
        <p:sp>
          <p:nvSpPr>
            <p:cNvPr id="65" name="流程图: 过程 104"/>
            <p:cNvSpPr/>
            <p:nvPr/>
          </p:nvSpPr>
          <p:spPr>
            <a:xfrm>
              <a:off x="4255827" y="748352"/>
              <a:ext cx="989463" cy="327546"/>
            </a:xfrm>
            <a:prstGeom prst="flowChartProces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indent="133350" algn="just"/>
              <a:r>
                <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rPr>
                <a:t>图片路径</a:t>
              </a:r>
              <a:endPar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endParaRPr>
            </a:p>
          </p:txBody>
        </p:sp>
        <p:sp>
          <p:nvSpPr>
            <p:cNvPr id="66" name="流程图: 过程 105"/>
            <p:cNvSpPr/>
            <p:nvPr/>
          </p:nvSpPr>
          <p:spPr>
            <a:xfrm>
              <a:off x="4255827" y="1576315"/>
              <a:ext cx="989463" cy="327546"/>
            </a:xfrm>
            <a:prstGeom prst="flowChartProces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indent="133350" algn="just"/>
              <a:r>
                <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rPr>
                <a:t>会议主题</a:t>
              </a:r>
              <a:endPar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endParaRPr>
            </a:p>
          </p:txBody>
        </p:sp>
        <p:sp>
          <p:nvSpPr>
            <p:cNvPr id="67" name="流程图: 过程 106"/>
            <p:cNvSpPr/>
            <p:nvPr/>
          </p:nvSpPr>
          <p:spPr>
            <a:xfrm>
              <a:off x="0" y="1182806"/>
              <a:ext cx="989463" cy="327546"/>
            </a:xfrm>
            <a:prstGeom prst="flowChartProces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indent="133350" algn="just"/>
              <a:r>
                <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rPr>
                <a:t>同意状态</a:t>
              </a:r>
              <a:endPar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endParaRPr>
            </a:p>
          </p:txBody>
        </p:sp>
        <p:sp>
          <p:nvSpPr>
            <p:cNvPr id="68" name="流程图: 过程 107"/>
            <p:cNvSpPr/>
            <p:nvPr/>
          </p:nvSpPr>
          <p:spPr>
            <a:xfrm>
              <a:off x="0" y="762000"/>
              <a:ext cx="989463" cy="327546"/>
            </a:xfrm>
            <a:prstGeom prst="flowChartProces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indent="133350" algn="just"/>
              <a:r>
                <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rPr>
                <a:t>审核状态</a:t>
              </a:r>
              <a:endPar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endParaRPr>
            </a:p>
          </p:txBody>
        </p:sp>
        <p:sp>
          <p:nvSpPr>
            <p:cNvPr id="69" name="流程图: 过程 108"/>
            <p:cNvSpPr/>
            <p:nvPr/>
          </p:nvSpPr>
          <p:spPr>
            <a:xfrm>
              <a:off x="0" y="1589963"/>
              <a:ext cx="989463" cy="327546"/>
            </a:xfrm>
            <a:prstGeom prst="flowChartProces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indent="266700" algn="just"/>
              <a:r>
                <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rPr>
                <a:t>理由</a:t>
              </a:r>
              <a:endPar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endParaRPr>
            </a:p>
          </p:txBody>
        </p:sp>
        <p:cxnSp>
          <p:nvCxnSpPr>
            <p:cNvPr id="70" name="直接连接符 109"/>
            <p:cNvCxnSpPr/>
            <p:nvPr/>
          </p:nvCxnSpPr>
          <p:spPr>
            <a:xfrm>
              <a:off x="1395531" y="880281"/>
              <a:ext cx="254985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直接连接符 110"/>
            <p:cNvCxnSpPr/>
            <p:nvPr/>
          </p:nvCxnSpPr>
          <p:spPr>
            <a:xfrm>
              <a:off x="1416002" y="1844723"/>
              <a:ext cx="256914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直接连接符 111"/>
            <p:cNvCxnSpPr/>
            <p:nvPr/>
          </p:nvCxnSpPr>
          <p:spPr>
            <a:xfrm>
              <a:off x="1241946" y="900753"/>
              <a:ext cx="6824" cy="83933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直接连接符 112"/>
            <p:cNvCxnSpPr/>
            <p:nvPr/>
          </p:nvCxnSpPr>
          <p:spPr>
            <a:xfrm>
              <a:off x="4007891" y="916675"/>
              <a:ext cx="20472" cy="83251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直接连接符 114"/>
            <p:cNvCxnSpPr>
              <a:stCxn id="57" idx="0"/>
            </p:cNvCxnSpPr>
            <p:nvPr/>
          </p:nvCxnSpPr>
          <p:spPr>
            <a:xfrm flipH="1" flipV="1">
              <a:off x="2572603" y="866633"/>
              <a:ext cx="10236" cy="39578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直接连接符 115"/>
            <p:cNvCxnSpPr/>
            <p:nvPr/>
          </p:nvCxnSpPr>
          <p:spPr>
            <a:xfrm flipV="1">
              <a:off x="2599898" y="1535373"/>
              <a:ext cx="0" cy="32072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直接连接符 116"/>
            <p:cNvCxnSpPr>
              <a:stCxn id="57" idx="1"/>
            </p:cNvCxnSpPr>
            <p:nvPr/>
          </p:nvCxnSpPr>
          <p:spPr>
            <a:xfrm flipH="1">
              <a:off x="1241946" y="1426191"/>
              <a:ext cx="84616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直接连接符 117"/>
            <p:cNvCxnSpPr/>
            <p:nvPr/>
          </p:nvCxnSpPr>
          <p:spPr>
            <a:xfrm flipH="1">
              <a:off x="3002507" y="1407994"/>
              <a:ext cx="104632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直接箭头连接符 118"/>
            <p:cNvCxnSpPr>
              <a:endCxn id="68" idx="3"/>
            </p:cNvCxnSpPr>
            <p:nvPr/>
          </p:nvCxnSpPr>
          <p:spPr>
            <a:xfrm flipH="1">
              <a:off x="989463" y="925773"/>
              <a:ext cx="25930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5" name="直接箭头连接符 119"/>
            <p:cNvCxnSpPr/>
            <p:nvPr/>
          </p:nvCxnSpPr>
          <p:spPr>
            <a:xfrm flipH="1">
              <a:off x="998561" y="1357952"/>
              <a:ext cx="25930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直接箭头连接符 120"/>
            <p:cNvCxnSpPr/>
            <p:nvPr/>
          </p:nvCxnSpPr>
          <p:spPr>
            <a:xfrm flipH="1">
              <a:off x="989463" y="1735540"/>
              <a:ext cx="25930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3" name="直接箭头连接符 121"/>
            <p:cNvCxnSpPr>
              <a:endCxn id="61" idx="2"/>
            </p:cNvCxnSpPr>
            <p:nvPr/>
          </p:nvCxnSpPr>
          <p:spPr>
            <a:xfrm flipV="1">
              <a:off x="1395531" y="566382"/>
              <a:ext cx="0" cy="31389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直接箭头连接符 122"/>
            <p:cNvCxnSpPr/>
            <p:nvPr/>
          </p:nvCxnSpPr>
          <p:spPr>
            <a:xfrm flipV="1">
              <a:off x="2554454" y="552734"/>
              <a:ext cx="0" cy="31389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9" name="直接箭头连接符 123"/>
            <p:cNvCxnSpPr/>
            <p:nvPr/>
          </p:nvCxnSpPr>
          <p:spPr>
            <a:xfrm flipV="1">
              <a:off x="3945389" y="566382"/>
              <a:ext cx="0" cy="31389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直接箭头连接符 124"/>
            <p:cNvCxnSpPr>
              <a:endCxn id="65" idx="1"/>
            </p:cNvCxnSpPr>
            <p:nvPr/>
          </p:nvCxnSpPr>
          <p:spPr>
            <a:xfrm flipV="1">
              <a:off x="3991970" y="912125"/>
              <a:ext cx="263857" cy="227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0" name="直接箭头连接符 125"/>
            <p:cNvCxnSpPr/>
            <p:nvPr/>
          </p:nvCxnSpPr>
          <p:spPr>
            <a:xfrm flipV="1">
              <a:off x="4028363" y="1392072"/>
              <a:ext cx="263857" cy="227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1" name="直接箭头连接符 126"/>
            <p:cNvCxnSpPr/>
            <p:nvPr/>
          </p:nvCxnSpPr>
          <p:spPr>
            <a:xfrm flipV="1">
              <a:off x="4057933" y="1751464"/>
              <a:ext cx="263857" cy="227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2" name="直接箭头连接符 127"/>
            <p:cNvCxnSpPr>
              <a:endCxn id="58" idx="0"/>
            </p:cNvCxnSpPr>
            <p:nvPr/>
          </p:nvCxnSpPr>
          <p:spPr>
            <a:xfrm>
              <a:off x="1426191" y="1831075"/>
              <a:ext cx="10283" cy="33891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3" name="直接箭头连接符 128"/>
            <p:cNvCxnSpPr/>
            <p:nvPr/>
          </p:nvCxnSpPr>
          <p:spPr>
            <a:xfrm>
              <a:off x="2599898" y="1869744"/>
              <a:ext cx="10283" cy="33891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4" name="直接箭头连接符 129"/>
            <p:cNvCxnSpPr/>
            <p:nvPr/>
          </p:nvCxnSpPr>
          <p:spPr>
            <a:xfrm>
              <a:off x="3964673" y="1831075"/>
              <a:ext cx="10283" cy="33891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5" name="组合 8"/>
          <p:cNvGrpSpPr/>
          <p:nvPr/>
        </p:nvGrpSpPr>
        <p:grpSpPr>
          <a:xfrm>
            <a:off x="1162050" y="1522730"/>
            <a:ext cx="5243195" cy="1884045"/>
            <a:chOff x="0" y="238836"/>
            <a:chExt cx="5245290" cy="2258704"/>
          </a:xfrm>
        </p:grpSpPr>
        <p:sp>
          <p:nvSpPr>
            <p:cNvPr id="136" name="流程图: 过程 130"/>
            <p:cNvSpPr/>
            <p:nvPr/>
          </p:nvSpPr>
          <p:spPr>
            <a:xfrm>
              <a:off x="2088107" y="1262418"/>
              <a:ext cx="989463" cy="327546"/>
            </a:xfrm>
            <a:prstGeom prst="flowChartProces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indent="57150" algn="just"/>
              <a:r>
                <a:rPr lang="en-US" altLang="zh-CN" sz="90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rPr>
                <a:t>疑问反馈信息</a:t>
              </a:r>
              <a:endParaRPr lang="en-US" altLang="zh-CN" sz="90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endParaRPr>
            </a:p>
          </p:txBody>
        </p:sp>
        <p:sp>
          <p:nvSpPr>
            <p:cNvPr id="137" name="流程图: 过程 131"/>
            <p:cNvSpPr/>
            <p:nvPr/>
          </p:nvSpPr>
          <p:spPr>
            <a:xfrm>
              <a:off x="941742" y="2169994"/>
              <a:ext cx="989463" cy="327546"/>
            </a:xfrm>
            <a:prstGeom prst="flowChartProces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indent="333375" algn="just"/>
              <a:r>
                <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rPr>
                <a:t>id</a:t>
              </a:r>
              <a:endPar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endParaRPr>
            </a:p>
          </p:txBody>
        </p:sp>
        <p:sp>
          <p:nvSpPr>
            <p:cNvPr id="138" name="流程图: 过程 132"/>
            <p:cNvSpPr/>
            <p:nvPr/>
          </p:nvSpPr>
          <p:spPr>
            <a:xfrm>
              <a:off x="3506925" y="2169994"/>
              <a:ext cx="989463" cy="327546"/>
            </a:xfrm>
            <a:prstGeom prst="flowChartProces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indent="266700" algn="just"/>
              <a:r>
                <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rPr>
                <a:t>组别</a:t>
              </a:r>
              <a:endPar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endParaRPr>
            </a:p>
          </p:txBody>
        </p:sp>
        <p:sp>
          <p:nvSpPr>
            <p:cNvPr id="139" name="流程图: 过程 133"/>
            <p:cNvSpPr/>
            <p:nvPr/>
          </p:nvSpPr>
          <p:spPr>
            <a:xfrm>
              <a:off x="2166686" y="2169994"/>
              <a:ext cx="989463" cy="327546"/>
            </a:xfrm>
            <a:prstGeom prst="flowChartProces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indent="66675" algn="just"/>
              <a:r>
                <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rPr>
                <a:t>会议发布者</a:t>
              </a:r>
              <a:endPar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endParaRPr>
            </a:p>
          </p:txBody>
        </p:sp>
        <p:sp>
          <p:nvSpPr>
            <p:cNvPr id="140" name="流程图: 过程 134"/>
            <p:cNvSpPr/>
            <p:nvPr/>
          </p:nvSpPr>
          <p:spPr>
            <a:xfrm>
              <a:off x="900799" y="238836"/>
              <a:ext cx="989463" cy="327546"/>
            </a:xfrm>
            <a:prstGeom prst="flowChartProces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indent="266700" algn="just"/>
              <a:r>
                <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rPr>
                <a:t>标签</a:t>
              </a:r>
              <a:endPar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endParaRPr>
            </a:p>
          </p:txBody>
        </p:sp>
        <p:sp>
          <p:nvSpPr>
            <p:cNvPr id="141" name="流程图: 过程 135"/>
            <p:cNvSpPr/>
            <p:nvPr/>
          </p:nvSpPr>
          <p:spPr>
            <a:xfrm>
              <a:off x="3465982" y="238836"/>
              <a:ext cx="989463" cy="327546"/>
            </a:xfrm>
            <a:prstGeom prst="flowChartProces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indent="133350" algn="just"/>
              <a:r>
                <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rPr>
                <a:t>个人纪要</a:t>
              </a:r>
              <a:endPar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endParaRPr>
            </a:p>
          </p:txBody>
        </p:sp>
        <p:sp>
          <p:nvSpPr>
            <p:cNvPr id="142" name="流程图: 过程 136"/>
            <p:cNvSpPr/>
            <p:nvPr/>
          </p:nvSpPr>
          <p:spPr>
            <a:xfrm>
              <a:off x="2125743" y="238836"/>
              <a:ext cx="989463" cy="327546"/>
            </a:xfrm>
            <a:prstGeom prst="flowChartProces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indent="266700" algn="just"/>
              <a:r>
                <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rPr>
                <a:t>类型</a:t>
              </a:r>
              <a:endPar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endParaRPr>
            </a:p>
          </p:txBody>
        </p:sp>
        <p:sp>
          <p:nvSpPr>
            <p:cNvPr id="143" name="流程图: 过程 137"/>
            <p:cNvSpPr/>
            <p:nvPr/>
          </p:nvSpPr>
          <p:spPr>
            <a:xfrm>
              <a:off x="4255827" y="1169158"/>
              <a:ext cx="989463" cy="327546"/>
            </a:xfrm>
            <a:prstGeom prst="flowChartProces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indent="133350" algn="just"/>
              <a:r>
                <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rPr>
                <a:t>会议内容</a:t>
              </a:r>
              <a:endPar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endParaRPr>
            </a:p>
          </p:txBody>
        </p:sp>
        <p:sp>
          <p:nvSpPr>
            <p:cNvPr id="144" name="流程图: 过程 138"/>
            <p:cNvSpPr/>
            <p:nvPr/>
          </p:nvSpPr>
          <p:spPr>
            <a:xfrm>
              <a:off x="4255827" y="748352"/>
              <a:ext cx="989463" cy="327546"/>
            </a:xfrm>
            <a:prstGeom prst="flowChartProces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indent="133350" algn="just"/>
              <a:r>
                <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rPr>
                <a:t>图片路径</a:t>
              </a:r>
              <a:endPar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endParaRPr>
            </a:p>
          </p:txBody>
        </p:sp>
        <p:sp>
          <p:nvSpPr>
            <p:cNvPr id="145" name="流程图: 过程 139"/>
            <p:cNvSpPr/>
            <p:nvPr/>
          </p:nvSpPr>
          <p:spPr>
            <a:xfrm>
              <a:off x="4255827" y="1576315"/>
              <a:ext cx="989463" cy="327546"/>
            </a:xfrm>
            <a:prstGeom prst="flowChartProces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indent="133350" algn="just"/>
              <a:r>
                <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rPr>
                <a:t>会议主题</a:t>
              </a:r>
              <a:endPar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endParaRPr>
            </a:p>
          </p:txBody>
        </p:sp>
        <p:sp>
          <p:nvSpPr>
            <p:cNvPr id="146" name="流程图: 过程 140"/>
            <p:cNvSpPr/>
            <p:nvPr/>
          </p:nvSpPr>
          <p:spPr>
            <a:xfrm>
              <a:off x="0" y="1182806"/>
              <a:ext cx="989463" cy="327546"/>
            </a:xfrm>
            <a:prstGeom prst="flowChartProces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indent="133350" algn="just"/>
              <a:r>
                <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rPr>
                <a:t>回答状态</a:t>
              </a:r>
              <a:endPar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endParaRPr>
            </a:p>
          </p:txBody>
        </p:sp>
        <p:sp>
          <p:nvSpPr>
            <p:cNvPr id="147" name="流程图: 过程 141"/>
            <p:cNvSpPr/>
            <p:nvPr/>
          </p:nvSpPr>
          <p:spPr>
            <a:xfrm>
              <a:off x="0" y="762000"/>
              <a:ext cx="989463" cy="327546"/>
            </a:xfrm>
            <a:prstGeom prst="flowChartProces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indent="133350" algn="just"/>
              <a:r>
                <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rPr>
                <a:t>提问者</a:t>
              </a:r>
              <a:endPar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endParaRPr>
            </a:p>
          </p:txBody>
        </p:sp>
        <p:sp>
          <p:nvSpPr>
            <p:cNvPr id="148" name="流程图: 过程 142"/>
            <p:cNvSpPr/>
            <p:nvPr/>
          </p:nvSpPr>
          <p:spPr>
            <a:xfrm>
              <a:off x="0" y="1589963"/>
              <a:ext cx="989463" cy="327546"/>
            </a:xfrm>
            <a:prstGeom prst="flowChartProces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indent="266700" algn="just"/>
              <a:r>
                <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rPr>
                <a:t>问题</a:t>
              </a:r>
              <a:endPar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endParaRPr>
            </a:p>
          </p:txBody>
        </p:sp>
        <p:cxnSp>
          <p:nvCxnSpPr>
            <p:cNvPr id="149" name="直接连接符 143"/>
            <p:cNvCxnSpPr/>
            <p:nvPr/>
          </p:nvCxnSpPr>
          <p:spPr>
            <a:xfrm>
              <a:off x="1395531" y="880281"/>
              <a:ext cx="254985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0" name="直接连接符 144"/>
            <p:cNvCxnSpPr/>
            <p:nvPr/>
          </p:nvCxnSpPr>
          <p:spPr>
            <a:xfrm>
              <a:off x="1416002" y="1844723"/>
              <a:ext cx="256914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1" name="直接连接符 145"/>
            <p:cNvCxnSpPr/>
            <p:nvPr/>
          </p:nvCxnSpPr>
          <p:spPr>
            <a:xfrm>
              <a:off x="1241946" y="900753"/>
              <a:ext cx="6824" cy="83933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2" name="直接连接符 146"/>
            <p:cNvCxnSpPr/>
            <p:nvPr/>
          </p:nvCxnSpPr>
          <p:spPr>
            <a:xfrm>
              <a:off x="4007891" y="916675"/>
              <a:ext cx="20472" cy="83251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直接连接符 147"/>
            <p:cNvCxnSpPr/>
            <p:nvPr/>
          </p:nvCxnSpPr>
          <p:spPr>
            <a:xfrm flipH="1" flipV="1">
              <a:off x="2572603" y="866633"/>
              <a:ext cx="10236" cy="39578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直接连接符 148"/>
            <p:cNvCxnSpPr/>
            <p:nvPr/>
          </p:nvCxnSpPr>
          <p:spPr>
            <a:xfrm flipV="1">
              <a:off x="2599898" y="1535373"/>
              <a:ext cx="0" cy="32072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直接连接符 149"/>
            <p:cNvCxnSpPr/>
            <p:nvPr/>
          </p:nvCxnSpPr>
          <p:spPr>
            <a:xfrm flipH="1">
              <a:off x="1241946" y="1426191"/>
              <a:ext cx="84616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6" name="直接连接符 150"/>
            <p:cNvCxnSpPr/>
            <p:nvPr/>
          </p:nvCxnSpPr>
          <p:spPr>
            <a:xfrm flipH="1">
              <a:off x="3002507" y="1407994"/>
              <a:ext cx="104632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7" name="直接箭头连接符 151"/>
            <p:cNvCxnSpPr/>
            <p:nvPr/>
          </p:nvCxnSpPr>
          <p:spPr>
            <a:xfrm flipH="1">
              <a:off x="989463" y="925773"/>
              <a:ext cx="25930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8" name="直接箭头连接符 152"/>
            <p:cNvCxnSpPr/>
            <p:nvPr/>
          </p:nvCxnSpPr>
          <p:spPr>
            <a:xfrm flipH="1">
              <a:off x="998561" y="1357952"/>
              <a:ext cx="25930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9" name="直接箭头连接符 153"/>
            <p:cNvCxnSpPr/>
            <p:nvPr/>
          </p:nvCxnSpPr>
          <p:spPr>
            <a:xfrm flipH="1">
              <a:off x="989463" y="1735540"/>
              <a:ext cx="25930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0" name="直接箭头连接符 154"/>
            <p:cNvCxnSpPr/>
            <p:nvPr/>
          </p:nvCxnSpPr>
          <p:spPr>
            <a:xfrm flipV="1">
              <a:off x="1395531" y="566382"/>
              <a:ext cx="0" cy="31389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1" name="直接箭头连接符 155"/>
            <p:cNvCxnSpPr/>
            <p:nvPr/>
          </p:nvCxnSpPr>
          <p:spPr>
            <a:xfrm flipV="1">
              <a:off x="2554454" y="552734"/>
              <a:ext cx="0" cy="31389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2" name="直接箭头连接符 156"/>
            <p:cNvCxnSpPr/>
            <p:nvPr/>
          </p:nvCxnSpPr>
          <p:spPr>
            <a:xfrm flipV="1">
              <a:off x="3945389" y="566382"/>
              <a:ext cx="0" cy="31389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3" name="直接箭头连接符 157"/>
            <p:cNvCxnSpPr/>
            <p:nvPr/>
          </p:nvCxnSpPr>
          <p:spPr>
            <a:xfrm flipV="1">
              <a:off x="3991970" y="912125"/>
              <a:ext cx="263857" cy="227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4" name="直接箭头连接符 158"/>
            <p:cNvCxnSpPr/>
            <p:nvPr/>
          </p:nvCxnSpPr>
          <p:spPr>
            <a:xfrm flipV="1">
              <a:off x="4028363" y="1392072"/>
              <a:ext cx="263857" cy="227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5" name="直接箭头连接符 159"/>
            <p:cNvCxnSpPr/>
            <p:nvPr/>
          </p:nvCxnSpPr>
          <p:spPr>
            <a:xfrm flipV="1">
              <a:off x="4057933" y="1751464"/>
              <a:ext cx="263857" cy="227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6" name="直接箭头连接符 160"/>
            <p:cNvCxnSpPr/>
            <p:nvPr/>
          </p:nvCxnSpPr>
          <p:spPr>
            <a:xfrm>
              <a:off x="1426191" y="1831075"/>
              <a:ext cx="10283" cy="33891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7" name="直接箭头连接符 161"/>
            <p:cNvCxnSpPr/>
            <p:nvPr/>
          </p:nvCxnSpPr>
          <p:spPr>
            <a:xfrm>
              <a:off x="2599898" y="1869744"/>
              <a:ext cx="10283" cy="33891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8" name="直接箭头连接符 162"/>
            <p:cNvCxnSpPr/>
            <p:nvPr/>
          </p:nvCxnSpPr>
          <p:spPr>
            <a:xfrm>
              <a:off x="3964673" y="1831075"/>
              <a:ext cx="10283" cy="33891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9" name="流程图: 过程 164"/>
            <p:cNvSpPr/>
            <p:nvPr/>
          </p:nvSpPr>
          <p:spPr>
            <a:xfrm>
              <a:off x="1310185" y="1050878"/>
              <a:ext cx="511791" cy="341194"/>
            </a:xfrm>
            <a:prstGeom prst="flowChartProces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indent="0" algn="just"/>
              <a:r>
                <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rPr>
                <a:t>回答</a:t>
              </a:r>
              <a:endPar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endParaRPr>
            </a:p>
          </p:txBody>
        </p:sp>
        <p:cxnSp>
          <p:nvCxnSpPr>
            <p:cNvPr id="170" name="连接符: 肘形 165"/>
            <p:cNvCxnSpPr>
              <a:endCxn id="169" idx="3"/>
            </p:cNvCxnSpPr>
            <p:nvPr/>
          </p:nvCxnSpPr>
          <p:spPr>
            <a:xfrm rot="10800000">
              <a:off x="1821976" y="1221475"/>
              <a:ext cx="279779" cy="81886"/>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1189667" y="-1707853"/>
            <a:ext cx="7933859" cy="9628196"/>
            <a:chOff x="-1189667" y="-1707853"/>
            <a:chExt cx="7933859" cy="9628196"/>
          </a:xfrm>
        </p:grpSpPr>
        <p:sp>
          <p:nvSpPr>
            <p:cNvPr id="7" name="椭圆 6"/>
            <p:cNvSpPr/>
            <p:nvPr/>
          </p:nvSpPr>
          <p:spPr>
            <a:xfrm>
              <a:off x="-142000" y="796672"/>
              <a:ext cx="5392402" cy="5392401"/>
            </a:xfrm>
            <a:prstGeom prst="ellipse">
              <a:avLst/>
            </a:prstGeom>
            <a:noFill/>
            <a:ln w="6350">
              <a:solidFill>
                <a:schemeClr val="accent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1189667" y="-250994"/>
              <a:ext cx="7487735" cy="7487734"/>
            </a:xfrm>
            <a:prstGeom prst="ellipse">
              <a:avLst/>
            </a:prstGeom>
            <a:noFill/>
            <a:ln w="6350">
              <a:solidFill>
                <a:schemeClr val="accent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100010" y="1110117"/>
              <a:ext cx="6810228" cy="6810226"/>
            </a:xfrm>
            <a:prstGeom prst="ellipse">
              <a:avLst/>
            </a:prstGeom>
            <a:noFill/>
            <a:ln w="6350">
              <a:solidFill>
                <a:schemeClr val="accent1">
                  <a:alpha val="2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椭圆 10"/>
            <p:cNvSpPr/>
            <p:nvPr/>
          </p:nvSpPr>
          <p:spPr>
            <a:xfrm>
              <a:off x="-743543" y="-1707853"/>
              <a:ext cx="7487735" cy="7487734"/>
            </a:xfrm>
            <a:prstGeom prst="ellipse">
              <a:avLst/>
            </a:prstGeom>
            <a:noFill/>
            <a:ln w="6350">
              <a:solidFill>
                <a:schemeClr val="accent1">
                  <a:alpha val="2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矩形 2"/>
          <p:cNvSpPr/>
          <p:nvPr/>
        </p:nvSpPr>
        <p:spPr>
          <a:xfrm>
            <a:off x="0" y="2011680"/>
            <a:ext cx="12192000" cy="2812868"/>
          </a:xfrm>
          <a:prstGeom prst="rect">
            <a:avLst/>
          </a:prstGeom>
          <a:solidFill>
            <a:srgbClr val="3843B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 name="椭圆 1"/>
          <p:cNvSpPr/>
          <p:nvPr/>
        </p:nvSpPr>
        <p:spPr>
          <a:xfrm>
            <a:off x="2853146" y="2461804"/>
            <a:ext cx="1912620" cy="19126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9600" dirty="0">
              <a:solidFill>
                <a:srgbClr val="3843B3"/>
              </a:solidFill>
              <a:latin typeface="Novecento wide Bold" panose="00000805000000000000" pitchFamily="50" charset="0"/>
              <a:ea typeface="思源黑体 Medium" panose="020B0600000000000000" pitchFamily="34" charset="-122"/>
            </a:endParaRPr>
          </a:p>
        </p:txBody>
      </p:sp>
      <p:sp>
        <p:nvSpPr>
          <p:cNvPr id="10" name="文本框 9"/>
          <p:cNvSpPr txBox="1"/>
          <p:nvPr/>
        </p:nvSpPr>
        <p:spPr>
          <a:xfrm>
            <a:off x="5208513" y="3077373"/>
            <a:ext cx="6454399" cy="829945"/>
          </a:xfrm>
          <a:prstGeom prst="rect">
            <a:avLst/>
          </a:prstGeom>
          <a:noFill/>
        </p:spPr>
        <p:txBody>
          <a:bodyPr wrap="square" rtlCol="0">
            <a:spAutoFit/>
          </a:bodyPr>
          <a:lstStyle/>
          <a:p>
            <a:r>
              <a:rPr lang="zh-CN" altLang="en-US" sz="4800" b="1" dirty="0">
                <a:solidFill>
                  <a:schemeClr val="bg1"/>
                </a:solidFill>
                <a:latin typeface="微软雅黑" panose="020B0503020204020204" pitchFamily="34" charset="-122"/>
                <a:ea typeface="微软雅黑" panose="020B0503020204020204" pitchFamily="34" charset="-122"/>
              </a:rPr>
              <a:t>功能设计</a:t>
            </a:r>
            <a:endParaRPr lang="zh-CN" altLang="en-US" sz="4800" b="1" dirty="0">
              <a:solidFill>
                <a:schemeClr val="bg1"/>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3201861" y="2243292"/>
            <a:ext cx="1225759" cy="2062103"/>
          </a:xfrm>
          <a:prstGeom prst="rect">
            <a:avLst/>
          </a:prstGeom>
          <a:noFill/>
        </p:spPr>
        <p:txBody>
          <a:bodyPr wrap="square" rtlCol="0">
            <a:spAutoFit/>
          </a:bodyPr>
          <a:lstStyle/>
          <a:p>
            <a:r>
              <a:rPr lang="en-US" altLang="zh-CN" sz="12800" dirty="0">
                <a:solidFill>
                  <a:srgbClr val="3843B3"/>
                </a:solidFill>
                <a:latin typeface="Novecento wide Bold" panose="00000805000000000000" pitchFamily="50" charset="0"/>
              </a:rPr>
              <a:t>2</a:t>
            </a:r>
            <a:endParaRPr lang="zh-CN" altLang="en-US" sz="12800" dirty="0">
              <a:solidFill>
                <a:srgbClr val="3843B3"/>
              </a:solidFill>
              <a:latin typeface="Novecento wide Bold" panose="00000805000000000000" pitchFamily="50" charset="0"/>
            </a:endParaRPr>
          </a:p>
        </p:txBody>
      </p:sp>
      <p:pic>
        <p:nvPicPr>
          <p:cNvPr id="12" name="图形 11"/>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a:off x="1355507" y="2461803"/>
            <a:ext cx="1912620" cy="1973339"/>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矩形 1"/>
          <p:cNvSpPr/>
          <p:nvPr/>
        </p:nvSpPr>
        <p:spPr>
          <a:xfrm>
            <a:off x="9942286" y="0"/>
            <a:ext cx="2249715" cy="6858000"/>
          </a:xfrm>
          <a:prstGeom prst="rect">
            <a:avLst/>
          </a:prstGeom>
          <a:solidFill>
            <a:srgbClr val="3843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3" name="文本框 2"/>
          <p:cNvSpPr txBox="1"/>
          <p:nvPr/>
        </p:nvSpPr>
        <p:spPr>
          <a:xfrm>
            <a:off x="1425004" y="509861"/>
            <a:ext cx="2656459" cy="460375"/>
          </a:xfrm>
          <a:prstGeom prst="rect">
            <a:avLst/>
          </a:prstGeom>
          <a:noFill/>
        </p:spPr>
        <p:txBody>
          <a:bodyPr wrap="square" rtlCol="0">
            <a:spAutoFit/>
          </a:bodyPr>
          <a:lstStyle/>
          <a:p>
            <a:r>
              <a:rPr lang="zh-CN" altLang="en-US" sz="2400" b="1" dirty="0">
                <a:solidFill>
                  <a:schemeClr val="bg2">
                    <a:lumMod val="25000"/>
                  </a:schemeClr>
                </a:solidFill>
                <a:latin typeface="微软雅黑" panose="020B0503020204020204" pitchFamily="34" charset="-122"/>
                <a:ea typeface="微软雅黑" panose="020B0503020204020204" pitchFamily="34" charset="-122"/>
              </a:rPr>
              <a:t>功能设计</a:t>
            </a:r>
            <a:endParaRPr lang="zh-CN" altLang="en-US" sz="2400" b="1" dirty="0">
              <a:solidFill>
                <a:schemeClr val="bg2">
                  <a:lumMod val="25000"/>
                </a:schemeClr>
              </a:solidFill>
              <a:latin typeface="微软雅黑" panose="020B0503020204020204" pitchFamily="34" charset="-122"/>
              <a:ea typeface="微软雅黑" panose="020B0503020204020204" pitchFamily="34" charset="-122"/>
            </a:endParaRPr>
          </a:p>
        </p:txBody>
      </p:sp>
      <p:pic>
        <p:nvPicPr>
          <p:cNvPr id="4" name="图形 3"/>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a:off x="10516998" y="420430"/>
            <a:ext cx="1068278" cy="1102192"/>
          </a:xfrm>
          <a:prstGeom prst="rect">
            <a:avLst/>
          </a:prstGeom>
        </p:spPr>
      </p:pic>
      <p:sp>
        <p:nvSpPr>
          <p:cNvPr id="6" name="椭圆 5"/>
          <p:cNvSpPr/>
          <p:nvPr/>
        </p:nvSpPr>
        <p:spPr>
          <a:xfrm>
            <a:off x="968457" y="577043"/>
            <a:ext cx="327299" cy="327299"/>
          </a:xfrm>
          <a:prstGeom prst="ellipse">
            <a:avLst/>
          </a:prstGeom>
          <a:solidFill>
            <a:srgbClr val="3843B3"/>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dirty="0">
              <a:latin typeface="微软雅黑" panose="020B0503020204020204" pitchFamily="34" charset="-122"/>
              <a:ea typeface="微软雅黑" panose="020B0503020204020204" pitchFamily="34" charset="-122"/>
            </a:endParaRPr>
          </a:p>
        </p:txBody>
      </p:sp>
      <p:sp>
        <p:nvSpPr>
          <p:cNvPr id="8" name="文本框 7"/>
          <p:cNvSpPr txBox="1"/>
          <p:nvPr/>
        </p:nvSpPr>
        <p:spPr>
          <a:xfrm>
            <a:off x="10152185" y="2001483"/>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项目介绍</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10152185" y="2582349"/>
            <a:ext cx="1787029" cy="460375"/>
          </a:xfrm>
          <a:prstGeom prst="rect">
            <a:avLst/>
          </a:prstGeom>
          <a:noFill/>
        </p:spPr>
        <p:txBody>
          <a:bodyPr wrap="squar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功能设计</a:t>
            </a:r>
            <a:endParaRPr lang="zh-CN" altLang="en-US" sz="2400" dirty="0">
              <a:solidFill>
                <a:schemeClr val="bg1"/>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10173628" y="3163215"/>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项目亮点</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10173628" y="3744081"/>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项目难点</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2" name="文本框 11"/>
          <p:cNvSpPr txBox="1"/>
          <p:nvPr/>
        </p:nvSpPr>
        <p:spPr>
          <a:xfrm>
            <a:off x="10173628" y="4324947"/>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心得体会</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22" name="文本框 21"/>
          <p:cNvSpPr txBox="1"/>
          <p:nvPr/>
        </p:nvSpPr>
        <p:spPr>
          <a:xfrm>
            <a:off x="1071245" y="1230630"/>
            <a:ext cx="5093970" cy="474345"/>
          </a:xfrm>
          <a:prstGeom prst="rect">
            <a:avLst/>
          </a:prstGeom>
          <a:noFill/>
        </p:spPr>
        <p:txBody>
          <a:bodyPr wrap="square" rtlCol="0">
            <a:noAutofit/>
          </a:bodyPr>
          <a:lstStyle/>
          <a:p>
            <a:r>
              <a:rPr lang="zh-CN" altLang="en-US"/>
              <a:t>管理员和普通用户的功能主要有以下功能：</a:t>
            </a:r>
            <a:endParaRPr lang="zh-CN" altLang="en-US"/>
          </a:p>
        </p:txBody>
      </p:sp>
      <p:grpSp>
        <p:nvGrpSpPr>
          <p:cNvPr id="38" name="组合 38"/>
          <p:cNvGrpSpPr/>
          <p:nvPr/>
        </p:nvGrpSpPr>
        <p:grpSpPr>
          <a:xfrm>
            <a:off x="977900" y="1863725"/>
            <a:ext cx="5363210" cy="1337310"/>
            <a:chOff x="194223" y="300250"/>
            <a:chExt cx="4636423" cy="1337483"/>
          </a:xfrm>
        </p:grpSpPr>
        <p:sp>
          <p:nvSpPr>
            <p:cNvPr id="23" name="流程图: 过程 21"/>
            <p:cNvSpPr/>
            <p:nvPr/>
          </p:nvSpPr>
          <p:spPr>
            <a:xfrm>
              <a:off x="2166611" y="300250"/>
              <a:ext cx="852985" cy="375314"/>
            </a:xfrm>
            <a:prstGeom prst="flowChartProces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indent="110490" algn="just"/>
              <a:r>
                <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rPr>
                <a:t>管理员</a:t>
              </a:r>
              <a:endPar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endParaRPr>
            </a:p>
          </p:txBody>
        </p:sp>
        <p:sp>
          <p:nvSpPr>
            <p:cNvPr id="24" name="流程图: 过程 22"/>
            <p:cNvSpPr/>
            <p:nvPr/>
          </p:nvSpPr>
          <p:spPr>
            <a:xfrm>
              <a:off x="1490760" y="1262419"/>
              <a:ext cx="972000" cy="375314"/>
            </a:xfrm>
            <a:prstGeom prst="flowChartProces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indent="171450" algn="just"/>
              <a:r>
                <a:rPr lang="en-US" altLang="zh-CN" sz="90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rPr>
                <a:t>疑问/反馈</a:t>
              </a:r>
              <a:endParaRPr lang="en-US" altLang="zh-CN" sz="90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endParaRPr>
            </a:p>
          </p:txBody>
        </p:sp>
        <p:sp>
          <p:nvSpPr>
            <p:cNvPr id="26" name="流程图: 过程 26"/>
            <p:cNvSpPr/>
            <p:nvPr/>
          </p:nvSpPr>
          <p:spPr>
            <a:xfrm>
              <a:off x="194223" y="1262419"/>
              <a:ext cx="972000" cy="375314"/>
            </a:xfrm>
            <a:prstGeom prst="flowChartProces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indent="0" algn="l"/>
              <a:r>
                <a:rPr lang="en-US" altLang="zh-CN" sz="90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rPr>
                <a:t>管理会议纪要</a:t>
              </a:r>
              <a:endParaRPr lang="en-US" altLang="zh-CN" sz="90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endParaRPr>
            </a:p>
          </p:txBody>
        </p:sp>
        <p:sp>
          <p:nvSpPr>
            <p:cNvPr id="27" name="流程图: 过程 27"/>
            <p:cNvSpPr/>
            <p:nvPr/>
          </p:nvSpPr>
          <p:spPr>
            <a:xfrm>
              <a:off x="2650819" y="1262419"/>
              <a:ext cx="972000" cy="375314"/>
            </a:xfrm>
            <a:prstGeom prst="flowChartProces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indent="228600" algn="just"/>
              <a:r>
                <a:rPr lang="en-US" altLang="zh-CN" sz="90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rPr>
                <a:t>筛选</a:t>
              </a:r>
              <a:endParaRPr lang="en-US" altLang="zh-CN" sz="90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endParaRPr>
            </a:p>
          </p:txBody>
        </p:sp>
        <p:sp>
          <p:nvSpPr>
            <p:cNvPr id="28" name="流程图: 过程 28"/>
            <p:cNvSpPr/>
            <p:nvPr/>
          </p:nvSpPr>
          <p:spPr>
            <a:xfrm>
              <a:off x="3858646" y="1262419"/>
              <a:ext cx="972000" cy="375314"/>
            </a:xfrm>
            <a:prstGeom prst="flowChartProces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indent="126365" algn="just"/>
              <a:r>
                <a:rPr lang="en-US" altLang="zh-CN" sz="90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rPr>
                <a:t>用户申请</a:t>
              </a:r>
              <a:endParaRPr lang="en-US" altLang="zh-CN" sz="90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endParaRPr>
            </a:p>
          </p:txBody>
        </p:sp>
        <p:cxnSp>
          <p:nvCxnSpPr>
            <p:cNvPr id="30" name="直接连接符 30"/>
            <p:cNvCxnSpPr/>
            <p:nvPr/>
          </p:nvCxnSpPr>
          <p:spPr>
            <a:xfrm flipV="1">
              <a:off x="661917" y="859809"/>
              <a:ext cx="3712191" cy="13647"/>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cxnSp>
          <p:nvCxnSpPr>
            <p:cNvPr id="31" name="直接连接符 31"/>
            <p:cNvCxnSpPr/>
            <p:nvPr/>
          </p:nvCxnSpPr>
          <p:spPr>
            <a:xfrm>
              <a:off x="2593075" y="682388"/>
              <a:ext cx="0" cy="2047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直接箭头连接符 33"/>
            <p:cNvCxnSpPr/>
            <p:nvPr/>
          </p:nvCxnSpPr>
          <p:spPr>
            <a:xfrm>
              <a:off x="668741" y="880280"/>
              <a:ext cx="0" cy="45037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34"/>
            <p:cNvCxnSpPr/>
            <p:nvPr/>
          </p:nvCxnSpPr>
          <p:spPr>
            <a:xfrm>
              <a:off x="2035791" y="873456"/>
              <a:ext cx="0" cy="4253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36"/>
            <p:cNvCxnSpPr/>
            <p:nvPr/>
          </p:nvCxnSpPr>
          <p:spPr>
            <a:xfrm>
              <a:off x="4380932" y="852985"/>
              <a:ext cx="13647" cy="48449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7"/>
            <p:cNvCxnSpPr/>
            <p:nvPr/>
          </p:nvCxnSpPr>
          <p:spPr>
            <a:xfrm>
              <a:off x="3166281" y="859809"/>
              <a:ext cx="6824" cy="43900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7" name="组合 57"/>
          <p:cNvGrpSpPr/>
          <p:nvPr/>
        </p:nvGrpSpPr>
        <p:grpSpPr>
          <a:xfrm>
            <a:off x="1177290" y="3787775"/>
            <a:ext cx="5394325" cy="1278255"/>
            <a:chOff x="227" y="163773"/>
            <a:chExt cx="4567142" cy="1278341"/>
          </a:xfrm>
        </p:grpSpPr>
        <p:sp>
          <p:nvSpPr>
            <p:cNvPr id="40" name="流程图: 过程 40"/>
            <p:cNvSpPr/>
            <p:nvPr/>
          </p:nvSpPr>
          <p:spPr>
            <a:xfrm>
              <a:off x="1863984" y="163773"/>
              <a:ext cx="936000" cy="313899"/>
            </a:xfrm>
            <a:prstGeom prst="flowChartProces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indent="133350" algn="l"/>
              <a:r>
                <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rPr>
                <a:t>普通用户</a:t>
              </a:r>
              <a:endPar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endParaRPr>
            </a:p>
          </p:txBody>
        </p:sp>
        <p:sp>
          <p:nvSpPr>
            <p:cNvPr id="41" name="流程图: 过程 41"/>
            <p:cNvSpPr/>
            <p:nvPr/>
          </p:nvSpPr>
          <p:spPr>
            <a:xfrm>
              <a:off x="1208892" y="1128213"/>
              <a:ext cx="936000" cy="313899"/>
            </a:xfrm>
            <a:prstGeom prst="flowChartProces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indent="133350" algn="just"/>
              <a:r>
                <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rPr>
                <a:t>查看纪要</a:t>
              </a:r>
              <a:endPar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endParaRPr>
            </a:p>
          </p:txBody>
        </p:sp>
        <p:sp>
          <p:nvSpPr>
            <p:cNvPr id="43" name="流程图: 过程 43"/>
            <p:cNvSpPr/>
            <p:nvPr/>
          </p:nvSpPr>
          <p:spPr>
            <a:xfrm>
              <a:off x="227" y="1128215"/>
              <a:ext cx="936000" cy="313899"/>
            </a:xfrm>
            <a:prstGeom prst="flowChartProces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indent="133350" algn="just"/>
              <a:r>
                <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rPr>
                <a:t>上传纪要</a:t>
              </a:r>
              <a:endPar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endParaRPr>
            </a:p>
          </p:txBody>
        </p:sp>
        <p:sp>
          <p:nvSpPr>
            <p:cNvPr id="44" name="流程图: 过程 44"/>
            <p:cNvSpPr/>
            <p:nvPr/>
          </p:nvSpPr>
          <p:spPr>
            <a:xfrm>
              <a:off x="3617722" y="1128215"/>
              <a:ext cx="936000" cy="313899"/>
            </a:xfrm>
            <a:prstGeom prst="flowChartProces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indent="133350" algn="just"/>
              <a:r>
                <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rPr>
                <a:t>个人中心</a:t>
              </a:r>
              <a:endPar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endParaRPr>
            </a:p>
          </p:txBody>
        </p:sp>
        <p:sp>
          <p:nvSpPr>
            <p:cNvPr id="45" name="流程图: 过程 45"/>
            <p:cNvSpPr/>
            <p:nvPr/>
          </p:nvSpPr>
          <p:spPr>
            <a:xfrm>
              <a:off x="2349495" y="1128215"/>
              <a:ext cx="936000" cy="313899"/>
            </a:xfrm>
            <a:prstGeom prst="flowChartProces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indent="133350" algn="just"/>
              <a:r>
                <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rPr>
                <a:t>疑问反馈</a:t>
              </a:r>
              <a:endPar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endParaRPr>
            </a:p>
          </p:txBody>
        </p:sp>
        <p:sp>
          <p:nvSpPr>
            <p:cNvPr id="46" name="流程图: 过程 46"/>
            <p:cNvSpPr/>
            <p:nvPr/>
          </p:nvSpPr>
          <p:spPr>
            <a:xfrm>
              <a:off x="3631369" y="172871"/>
              <a:ext cx="936000" cy="313899"/>
            </a:xfrm>
            <a:prstGeom prst="flowChartProces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indent="0" algn="just"/>
              <a:r>
                <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rPr>
                <a:t>申请管理员</a:t>
              </a:r>
              <a:endPar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endParaRPr>
            </a:p>
          </p:txBody>
        </p:sp>
        <p:cxnSp>
          <p:nvCxnSpPr>
            <p:cNvPr id="49" name="直接连接符 49"/>
            <p:cNvCxnSpPr/>
            <p:nvPr/>
          </p:nvCxnSpPr>
          <p:spPr>
            <a:xfrm flipV="1">
              <a:off x="395785" y="777922"/>
              <a:ext cx="3739486" cy="682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直接箭头连接符 50"/>
            <p:cNvCxnSpPr/>
            <p:nvPr/>
          </p:nvCxnSpPr>
          <p:spPr>
            <a:xfrm>
              <a:off x="409433" y="784622"/>
              <a:ext cx="0" cy="36861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接箭头连接符 51"/>
            <p:cNvCxnSpPr/>
            <p:nvPr/>
          </p:nvCxnSpPr>
          <p:spPr>
            <a:xfrm>
              <a:off x="1708245" y="793720"/>
              <a:ext cx="0" cy="36861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直接箭头连接符 52"/>
            <p:cNvCxnSpPr/>
            <p:nvPr/>
          </p:nvCxnSpPr>
          <p:spPr>
            <a:xfrm>
              <a:off x="2800009" y="784749"/>
              <a:ext cx="0" cy="36861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直接箭头连接符 53"/>
            <p:cNvCxnSpPr/>
            <p:nvPr/>
          </p:nvCxnSpPr>
          <p:spPr>
            <a:xfrm>
              <a:off x="4116961" y="775778"/>
              <a:ext cx="0" cy="36861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直接连接符 54"/>
            <p:cNvCxnSpPr/>
            <p:nvPr/>
          </p:nvCxnSpPr>
          <p:spPr>
            <a:xfrm>
              <a:off x="2333767" y="486693"/>
              <a:ext cx="15442" cy="33899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直接箭头连接符 56"/>
            <p:cNvCxnSpPr>
              <a:stCxn id="40" idx="3"/>
              <a:endCxn id="46" idx="1"/>
            </p:cNvCxnSpPr>
            <p:nvPr/>
          </p:nvCxnSpPr>
          <p:spPr>
            <a:xfrm>
              <a:off x="2799643" y="320672"/>
              <a:ext cx="831284" cy="909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tags/tag1.xml><?xml version="1.0" encoding="utf-8"?>
<p:tagLst xmlns:p="http://schemas.openxmlformats.org/presentationml/2006/main">
  <p:tag name="KSO_WM_DIAGRAM_VIRTUALLY_FRAME" val="{&quot;height&quot;:400.58755905511816,&quot;left&quot;:416.72377952755903,&quot;top&quot;:75.84275590551181,&quot;width&quot;:449.4293700787401}"/>
</p:tagLst>
</file>

<file path=ppt/tags/tag10.xml><?xml version="1.0" encoding="utf-8"?>
<p:tagLst xmlns:p="http://schemas.openxmlformats.org/presentationml/2006/main">
  <p:tag name="KSO_WM_DIAGRAM_VIRTUALLY_FRAME" val="{&quot;height&quot;:400.58755905511816,&quot;left&quot;:416.72377952755903,&quot;top&quot;:75.84275590551181,&quot;width&quot;:449.4293700787401}"/>
</p:tagLst>
</file>

<file path=ppt/tags/tag11.xml><?xml version="1.0" encoding="utf-8"?>
<p:tagLst xmlns:p="http://schemas.openxmlformats.org/presentationml/2006/main">
  <p:tag name="KSO_WM_DIAGRAM_VIRTUALLY_FRAME" val="{&quot;height&quot;:400.58755905511816,&quot;left&quot;:416.72377952755903,&quot;top&quot;:75.84275590551181,&quot;width&quot;:449.4293700787401}"/>
</p:tagLst>
</file>

<file path=ppt/tags/tag12.xml><?xml version="1.0" encoding="utf-8"?>
<p:tagLst xmlns:p="http://schemas.openxmlformats.org/presentationml/2006/main">
  <p:tag name="KSO_WM_DIAGRAM_VIRTUALLY_FRAME" val="{&quot;height&quot;:400.58755905511816,&quot;left&quot;:416.72377952755903,&quot;top&quot;:75.84275590551181,&quot;width&quot;:449.4293700787401}"/>
</p:tagLst>
</file>

<file path=ppt/tags/tag13.xml><?xml version="1.0" encoding="utf-8"?>
<p:tagLst xmlns:p="http://schemas.openxmlformats.org/presentationml/2006/main">
  <p:tag name="KSO_WM_DIAGRAM_VIRTUALLY_FRAME" val="{&quot;height&quot;:400.58755905511816,&quot;left&quot;:416.72377952755903,&quot;top&quot;:75.84275590551181,&quot;width&quot;:449.4293700787401}"/>
</p:tagLst>
</file>

<file path=ppt/tags/tag14.xml><?xml version="1.0" encoding="utf-8"?>
<p:tagLst xmlns:p="http://schemas.openxmlformats.org/presentationml/2006/main">
  <p:tag name="KSO_WM_DIAGRAM_VIRTUALLY_FRAME" val="{&quot;height&quot;:400.58755905511816,&quot;left&quot;:416.72377952755903,&quot;top&quot;:75.84275590551181,&quot;width&quot;:449.4293700787401}"/>
</p:tagLst>
</file>

<file path=ppt/tags/tag15.xml><?xml version="1.0" encoding="utf-8"?>
<p:tagLst xmlns:p="http://schemas.openxmlformats.org/presentationml/2006/main">
  <p:tag name="KSO_WM_DIAGRAM_VIRTUALLY_FRAME" val="{&quot;height&quot;:400.58755905511816,&quot;left&quot;:416.72377952755903,&quot;top&quot;:75.84275590551181,&quot;width&quot;:449.4293700787401}"/>
</p:tagLst>
</file>

<file path=ppt/tags/tag16.xml><?xml version="1.0" encoding="utf-8"?>
<p:tagLst xmlns:p="http://schemas.openxmlformats.org/presentationml/2006/main">
  <p:tag name="KSO_WM_DIAGRAM_VIRTUALLY_FRAME" val="{&quot;height&quot;:400.58755905511816,&quot;left&quot;:416.72377952755903,&quot;top&quot;:75.84275590551181,&quot;width&quot;:449.4293700787401}"/>
</p:tagLst>
</file>

<file path=ppt/tags/tag17.xml><?xml version="1.0" encoding="utf-8"?>
<p:tagLst xmlns:p="http://schemas.openxmlformats.org/presentationml/2006/main">
  <p:tag name="KSO_WM_DIAGRAM_VIRTUALLY_FRAME" val="{&quot;height&quot;:400.58755905511816,&quot;left&quot;:416.72377952755903,&quot;top&quot;:75.84275590551181,&quot;width&quot;:449.4293700787401}"/>
</p:tagLst>
</file>

<file path=ppt/tags/tag18.xml><?xml version="1.0" encoding="utf-8"?>
<p:tagLst xmlns:p="http://schemas.openxmlformats.org/presentationml/2006/main">
  <p:tag name="KSO_WM_DIAGRAM_VIRTUALLY_FRAME" val="{&quot;height&quot;:400.58755905511816,&quot;left&quot;:416.72377952755903,&quot;top&quot;:75.84275590551181,&quot;width&quot;:449.4293700787401}"/>
</p:tagLst>
</file>

<file path=ppt/tags/tag19.xml><?xml version="1.0" encoding="utf-8"?>
<p:tagLst xmlns:p="http://schemas.openxmlformats.org/presentationml/2006/main">
  <p:tag name="KSO_WM_DIAGRAM_VIRTUALLY_FRAME" val="{&quot;height&quot;:400.58755905511816,&quot;left&quot;:416.72377952755903,&quot;top&quot;:75.84275590551181,&quot;width&quot;:449.4293700787401}"/>
</p:tagLst>
</file>

<file path=ppt/tags/tag2.xml><?xml version="1.0" encoding="utf-8"?>
<p:tagLst xmlns:p="http://schemas.openxmlformats.org/presentationml/2006/main">
  <p:tag name="KSO_WM_DIAGRAM_VIRTUALLY_FRAME" val="{&quot;height&quot;:400.58755905511816,&quot;left&quot;:416.72377952755903,&quot;top&quot;:75.84275590551181,&quot;width&quot;:449.4293700787401}"/>
</p:tagLst>
</file>

<file path=ppt/tags/tag20.xml><?xml version="1.0" encoding="utf-8"?>
<p:tagLst xmlns:p="http://schemas.openxmlformats.org/presentationml/2006/main">
  <p:tag name="KSO_WM_DIAGRAM_VIRTUALLY_FRAME" val="{&quot;height&quot;:400.58755905511816,&quot;left&quot;:416.72377952755903,&quot;top&quot;:75.84275590551181,&quot;width&quot;:449.4293700787401}"/>
</p:tagLst>
</file>

<file path=ppt/tags/tag21.xml><?xml version="1.0" encoding="utf-8"?>
<p:tagLst xmlns:p="http://schemas.openxmlformats.org/presentationml/2006/main">
  <p:tag name="KSO_WM_DIAGRAM_VIRTUALLY_FRAME" val="{&quot;height&quot;:400.58755905511816,&quot;left&quot;:416.72377952755903,&quot;top&quot;:75.84275590551181,&quot;width&quot;:449.4293700787401}"/>
</p:tagLst>
</file>

<file path=ppt/tags/tag22.xml><?xml version="1.0" encoding="utf-8"?>
<p:tagLst xmlns:p="http://schemas.openxmlformats.org/presentationml/2006/main">
  <p:tag name="KSO_WM_DIAGRAM_VIRTUALLY_FRAME" val="{&quot;height&quot;:400.58755905511816,&quot;left&quot;:416.72377952755903,&quot;top&quot;:75.84275590551181,&quot;width&quot;:449.4293700787401}"/>
</p:tagLst>
</file>

<file path=ppt/tags/tag23.xml><?xml version="1.0" encoding="utf-8"?>
<p:tagLst xmlns:p="http://schemas.openxmlformats.org/presentationml/2006/main">
  <p:tag name="KSO_WM_DIAGRAM_VIRTUALLY_FRAME" val="{&quot;height&quot;:400.58755905511816,&quot;left&quot;:416.72377952755903,&quot;top&quot;:75.84275590551181,&quot;width&quot;:449.4293700787401}"/>
</p:tagLst>
</file>

<file path=ppt/tags/tag24.xml><?xml version="1.0" encoding="utf-8"?>
<p:tagLst xmlns:p="http://schemas.openxmlformats.org/presentationml/2006/main">
  <p:tag name="KSO_WM_DIAGRAM_VIRTUALLY_FRAME" val="{&quot;height&quot;:400.58755905511816,&quot;left&quot;:416.72377952755903,&quot;top&quot;:75.84275590551181,&quot;width&quot;:449.4293700787401}"/>
</p:tagLst>
</file>

<file path=ppt/tags/tag25.xml><?xml version="1.0" encoding="utf-8"?>
<p:tagLst xmlns:p="http://schemas.openxmlformats.org/presentationml/2006/main">
  <p:tag name="KSO_WM_DIAGRAM_VIRTUALLY_FRAME" val="{&quot;height&quot;:400.58755905511816,&quot;left&quot;:416.72377952755903,&quot;top&quot;:75.84275590551181,&quot;width&quot;:449.4293700787401}"/>
</p:tagLst>
</file>

<file path=ppt/tags/tag26.xml><?xml version="1.0" encoding="utf-8"?>
<p:tagLst xmlns:p="http://schemas.openxmlformats.org/presentationml/2006/main">
  <p:tag name="COMMONDATA" val="eyJoZGlkIjoiMmFiNTAxNGQyOWIxZDEzOTIzZGI2NmMzM2Y4MjFjYmMifQ=="/>
</p:tagLst>
</file>

<file path=ppt/tags/tag3.xml><?xml version="1.0" encoding="utf-8"?>
<p:tagLst xmlns:p="http://schemas.openxmlformats.org/presentationml/2006/main">
  <p:tag name="KSO_WM_DIAGRAM_VIRTUALLY_FRAME" val="{&quot;height&quot;:400.58755905511816,&quot;left&quot;:416.72377952755903,&quot;top&quot;:75.84275590551181,&quot;width&quot;:449.4293700787401}"/>
</p:tagLst>
</file>

<file path=ppt/tags/tag4.xml><?xml version="1.0" encoding="utf-8"?>
<p:tagLst xmlns:p="http://schemas.openxmlformats.org/presentationml/2006/main">
  <p:tag name="KSO_WM_DIAGRAM_VIRTUALLY_FRAME" val="{&quot;height&quot;:400.58755905511816,&quot;left&quot;:416.72377952755903,&quot;top&quot;:75.84275590551181,&quot;width&quot;:449.4293700787401}"/>
</p:tagLst>
</file>

<file path=ppt/tags/tag5.xml><?xml version="1.0" encoding="utf-8"?>
<p:tagLst xmlns:p="http://schemas.openxmlformats.org/presentationml/2006/main">
  <p:tag name="KSO_WM_DIAGRAM_VIRTUALLY_FRAME" val="{&quot;height&quot;:400.58755905511816,&quot;left&quot;:416.72377952755903,&quot;top&quot;:75.84275590551181,&quot;width&quot;:449.4293700787401}"/>
</p:tagLst>
</file>

<file path=ppt/tags/tag6.xml><?xml version="1.0" encoding="utf-8"?>
<p:tagLst xmlns:p="http://schemas.openxmlformats.org/presentationml/2006/main">
  <p:tag name="KSO_WM_DIAGRAM_VIRTUALLY_FRAME" val="{&quot;height&quot;:400.58755905511816,&quot;left&quot;:416.72377952755903,&quot;top&quot;:75.84275590551181,&quot;width&quot;:449.4293700787401}"/>
</p:tagLst>
</file>

<file path=ppt/tags/tag7.xml><?xml version="1.0" encoding="utf-8"?>
<p:tagLst xmlns:p="http://schemas.openxmlformats.org/presentationml/2006/main">
  <p:tag name="KSO_WM_DIAGRAM_VIRTUALLY_FRAME" val="{&quot;height&quot;:400.58755905511816,&quot;left&quot;:416.72377952755903,&quot;top&quot;:75.84275590551181,&quot;width&quot;:449.4293700787401}"/>
</p:tagLst>
</file>

<file path=ppt/tags/tag8.xml><?xml version="1.0" encoding="utf-8"?>
<p:tagLst xmlns:p="http://schemas.openxmlformats.org/presentationml/2006/main">
  <p:tag name="KSO_WM_DIAGRAM_VIRTUALLY_FRAME" val="{&quot;height&quot;:400.58755905511816,&quot;left&quot;:416.72377952755903,&quot;top&quot;:75.84275590551181,&quot;width&quot;:449.4293700787401}"/>
</p:tagLst>
</file>

<file path=ppt/tags/tag9.xml><?xml version="1.0" encoding="utf-8"?>
<p:tagLst xmlns:p="http://schemas.openxmlformats.org/presentationml/2006/main">
  <p:tag name="KSO_WM_DIAGRAM_VIRTUALLY_FRAME" val="{&quot;height&quot;:400.58755905511816,&quot;left&quot;:416.72377952755903,&quot;top&quot;:75.84275590551181,&quot;width&quot;:449.4293700787401}"/>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4230</Words>
  <Application>WPS 演示</Application>
  <PresentationFormat>宽屏</PresentationFormat>
  <Paragraphs>527</Paragraphs>
  <Slides>28</Slides>
  <Notes>2</Notes>
  <HiddenSlides>0</HiddenSlides>
  <MMClips>0</MMClips>
  <ScaleCrop>false</ScaleCrop>
  <HeadingPairs>
    <vt:vector size="6" baseType="variant">
      <vt:variant>
        <vt:lpstr>已用的字体</vt:lpstr>
      </vt:variant>
      <vt:variant>
        <vt:i4>17</vt:i4>
      </vt:variant>
      <vt:variant>
        <vt:lpstr>主题</vt:lpstr>
      </vt:variant>
      <vt:variant>
        <vt:i4>1</vt:i4>
      </vt:variant>
      <vt:variant>
        <vt:lpstr>幻灯片标题</vt:lpstr>
      </vt:variant>
      <vt:variant>
        <vt:i4>28</vt:i4>
      </vt:variant>
    </vt:vector>
  </HeadingPairs>
  <TitlesOfParts>
    <vt:vector size="46" baseType="lpstr">
      <vt:lpstr>Arial</vt:lpstr>
      <vt:lpstr>宋体</vt:lpstr>
      <vt:lpstr>Wingdings</vt:lpstr>
      <vt:lpstr>Sitka Text</vt:lpstr>
      <vt:lpstr>微软雅黑 Light</vt:lpstr>
      <vt:lpstr>Novecento wide Bold</vt:lpstr>
      <vt:lpstr>Segoe Print</vt:lpstr>
      <vt:lpstr>思源黑体 Medium</vt:lpstr>
      <vt:lpstr>微软雅黑</vt:lpstr>
      <vt:lpstr>Montserrat Light</vt:lpstr>
      <vt:lpstr>等线</vt:lpstr>
      <vt:lpstr>Times New Roman</vt:lpstr>
      <vt:lpstr>Arial Unicode MS</vt:lpstr>
      <vt:lpstr>等线 Light</vt:lpstr>
      <vt:lpstr>Times New Roman</vt:lpstr>
      <vt:lpstr>Calibri</vt:lpstr>
      <vt:lpstr>黑体</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邓 志聪</dc:creator>
  <cp:lastModifiedBy>Sesen</cp:lastModifiedBy>
  <cp:revision>23</cp:revision>
  <dcterms:created xsi:type="dcterms:W3CDTF">2022-04-30T16:30:00Z</dcterms:created>
  <dcterms:modified xsi:type="dcterms:W3CDTF">2024-04-28T14:27:30Z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4342EC1316374B41A8CBD9DB51D4D4F5_12</vt:lpwstr>
  </property>
  <property fmtid="{D5CDD505-2E9C-101B-9397-08002B2CF9AE}" pid="3" name="KSOProductBuildVer">
    <vt:lpwstr>2052-12.1.0.16729</vt:lpwstr>
  </property>
</Properties>
</file>